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7" r:id="rId2"/>
    <p:sldId id="258" r:id="rId3"/>
    <p:sldId id="259" r:id="rId4"/>
    <p:sldId id="260" r:id="rId5"/>
    <p:sldId id="295" r:id="rId6"/>
    <p:sldId id="344" r:id="rId7"/>
    <p:sldId id="345" r:id="rId8"/>
    <p:sldId id="346" r:id="rId9"/>
    <p:sldId id="347" r:id="rId10"/>
    <p:sldId id="296" r:id="rId11"/>
    <p:sldId id="343" r:id="rId12"/>
    <p:sldId id="348" r:id="rId13"/>
    <p:sldId id="349" r:id="rId14"/>
    <p:sldId id="358" r:id="rId15"/>
    <p:sldId id="375" r:id="rId16"/>
    <p:sldId id="373" r:id="rId17"/>
    <p:sldId id="374" r:id="rId18"/>
    <p:sldId id="376" r:id="rId19"/>
    <p:sldId id="364" r:id="rId20"/>
    <p:sldId id="369" r:id="rId21"/>
    <p:sldId id="370" r:id="rId22"/>
    <p:sldId id="371" r:id="rId23"/>
    <p:sldId id="372" r:id="rId24"/>
    <p:sldId id="262" r:id="rId25"/>
    <p:sldId id="293" r:id="rId26"/>
    <p:sldId id="300" r:id="rId27"/>
    <p:sldId id="304" r:id="rId28"/>
    <p:sldId id="305" r:id="rId29"/>
    <p:sldId id="306" r:id="rId30"/>
    <p:sldId id="307" r:id="rId31"/>
    <p:sldId id="308" r:id="rId32"/>
    <p:sldId id="267" r:id="rId33"/>
    <p:sldId id="269" r:id="rId34"/>
    <p:sldId id="299" r:id="rId35"/>
    <p:sldId id="312" r:id="rId36"/>
    <p:sldId id="313" r:id="rId37"/>
    <p:sldId id="309" r:id="rId38"/>
    <p:sldId id="310" r:id="rId39"/>
    <p:sldId id="270" r:id="rId40"/>
    <p:sldId id="272" r:id="rId41"/>
    <p:sldId id="301" r:id="rId42"/>
    <p:sldId id="314" r:id="rId43"/>
    <p:sldId id="315" r:id="rId44"/>
    <p:sldId id="316" r:id="rId45"/>
    <p:sldId id="317" r:id="rId46"/>
    <p:sldId id="318" r:id="rId47"/>
    <p:sldId id="319" r:id="rId48"/>
    <p:sldId id="274" r:id="rId49"/>
    <p:sldId id="273" r:id="rId50"/>
    <p:sldId id="283" r:id="rId51"/>
    <p:sldId id="302" r:id="rId52"/>
    <p:sldId id="320" r:id="rId53"/>
    <p:sldId id="321" r:id="rId54"/>
    <p:sldId id="323" r:id="rId55"/>
    <p:sldId id="322" r:id="rId56"/>
    <p:sldId id="324" r:id="rId57"/>
    <p:sldId id="284" r:id="rId58"/>
    <p:sldId id="276" r:id="rId59"/>
    <p:sldId id="303" r:id="rId60"/>
    <p:sldId id="325" r:id="rId61"/>
    <p:sldId id="326" r:id="rId62"/>
    <p:sldId id="327" r:id="rId63"/>
    <p:sldId id="328" r:id="rId64"/>
    <p:sldId id="329" r:id="rId65"/>
    <p:sldId id="277" r:id="rId66"/>
    <p:sldId id="278" r:id="rId67"/>
    <p:sldId id="282" r:id="rId68"/>
    <p:sldId id="332" r:id="rId69"/>
    <p:sldId id="330" r:id="rId70"/>
    <p:sldId id="331" r:id="rId71"/>
    <p:sldId id="340" r:id="rId72"/>
    <p:sldId id="341" r:id="rId73"/>
    <p:sldId id="290" r:id="rId74"/>
    <p:sldId id="338" r:id="rId75"/>
    <p:sldId id="335" r:id="rId76"/>
    <p:sldId id="336" r:id="rId77"/>
    <p:sldId id="337" r:id="rId78"/>
    <p:sldId id="339" r:id="rId79"/>
    <p:sldId id="365" r:id="rId80"/>
    <p:sldId id="366" r:id="rId81"/>
    <p:sldId id="367" r:id="rId82"/>
    <p:sldId id="383" r:id="rId83"/>
    <p:sldId id="384" r:id="rId84"/>
    <p:sldId id="385" r:id="rId85"/>
    <p:sldId id="36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1" autoAdjust="0"/>
    <p:restoredTop sz="62152" autoAdjust="0"/>
  </p:normalViewPr>
  <p:slideViewPr>
    <p:cSldViewPr snapToGrid="0">
      <p:cViewPr varScale="1">
        <p:scale>
          <a:sx n="78" d="100"/>
          <a:sy n="78" d="100"/>
        </p:scale>
        <p:origin x="29" y="3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07C6B-1956-495B-A6A6-2F6A69A722E2}" type="datetimeFigureOut">
              <a:rPr lang="en-GB" smtClean="0"/>
              <a:t>09/06/2016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30FF6-4247-4B0A-A585-76173BD71A4A}" type="slidenum">
              <a:rPr lang="en-GB" smtClean="0"/>
              <a:t>‹#›</a:t>
            </a:fld>
            <a:endParaRPr lang="en-GB"/>
          </a:p>
        </p:txBody>
      </p:sp>
    </p:spTree>
    <p:extLst>
      <p:ext uri="{BB962C8B-B14F-4D97-AF65-F5344CB8AC3E}">
        <p14:creationId xmlns:p14="http://schemas.microsoft.com/office/powerpoint/2010/main" val="592534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my.safaribooksonline.com/9781933988269/ch02#ch02"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8DD61-C050-A448-B56E-01EFF6FE40B5}" type="slidenum">
              <a:rPr lang="en-US" smtClean="0"/>
              <a:pPr/>
              <a:t>3</a:t>
            </a:fld>
            <a:endParaRPr lang="en-US"/>
          </a:p>
        </p:txBody>
      </p:sp>
    </p:spTree>
    <p:extLst>
      <p:ext uri="{BB962C8B-B14F-4D97-AF65-F5344CB8AC3E}">
        <p14:creationId xmlns:p14="http://schemas.microsoft.com/office/powerpoint/2010/main" val="36410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the Colonel was called a hero, he responded with "God saved the child. I just carried him.“</a:t>
            </a:r>
          </a:p>
          <a:p>
            <a:endParaRPr lang="en-GB" dirty="0" smtClean="0"/>
          </a:p>
          <a:p>
            <a:r>
              <a:rPr lang="en-GB" dirty="0" smtClean="0"/>
              <a:t>One attempt at</a:t>
            </a:r>
            <a:r>
              <a:rPr lang="en-GB" baseline="0" dirty="0" smtClean="0"/>
              <a:t> flying the plane in a simulator succeeded – ending in a fatal crash.</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23</a:t>
            </a:fld>
            <a:endParaRPr lang="en-GB"/>
          </a:p>
        </p:txBody>
      </p:sp>
    </p:spTree>
    <p:extLst>
      <p:ext uri="{BB962C8B-B14F-4D97-AF65-F5344CB8AC3E}">
        <p14:creationId xmlns:p14="http://schemas.microsoft.com/office/powerpoint/2010/main" val="3569985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Context and Problem</a:t>
            </a:r>
          </a:p>
          <a:p>
            <a:pPr lvl="1"/>
            <a:r>
              <a:rPr lang="en-US" dirty="0" smtClean="0"/>
              <a:t>Timeouts are a scaling issue. Because an API call without a timeout consumes resources, a stalled network call, or thread, prevents other requests from being executed. You might not notice the failure to use timeouts on a system with abundant resources, but as your resources dwindle failure to use timeouts to free resources will cause pain.</a:t>
            </a:r>
          </a:p>
          <a:p>
            <a:pPr lvl="1"/>
            <a:r>
              <a:rPr lang="en-US" dirty="0" smtClean="0"/>
              <a:t>Assume that the need to timeout </a:t>
            </a:r>
            <a:r>
              <a:rPr lang="en-US" i="1" dirty="0" smtClean="0"/>
              <a:t>will</a:t>
            </a:r>
            <a:r>
              <a:rPr lang="en-US" dirty="0" smtClean="0"/>
              <a:t> occur at some point</a:t>
            </a:r>
          </a:p>
          <a:p>
            <a:pPr lvl="1"/>
            <a:r>
              <a:rPr lang="en-US" dirty="0" smtClean="0"/>
              <a:t>Asynchronous operations still need to time out. All the caller may not be blocked, resources are still being consumed to manage the asynchronous operation that will not be released until the operation aborts.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25</a:t>
            </a:fld>
            <a:endParaRPr lang="en-GB"/>
          </a:p>
        </p:txBody>
      </p:sp>
    </p:spTree>
    <p:extLst>
      <p:ext uri="{BB962C8B-B14F-4D97-AF65-F5344CB8AC3E}">
        <p14:creationId xmlns:p14="http://schemas.microsoft.com/office/powerpoint/2010/main" val="2125092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28</a:t>
            </a:fld>
            <a:endParaRPr lang="en-GB"/>
          </a:p>
        </p:txBody>
      </p:sp>
    </p:spTree>
    <p:extLst>
      <p:ext uri="{BB962C8B-B14F-4D97-AF65-F5344CB8AC3E}">
        <p14:creationId xmlns:p14="http://schemas.microsoft.com/office/powerpoint/2010/main" val="3894045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29</a:t>
            </a:fld>
            <a:endParaRPr lang="en-GB"/>
          </a:p>
        </p:txBody>
      </p:sp>
    </p:spTree>
    <p:extLst>
      <p:ext uri="{BB962C8B-B14F-4D97-AF65-F5344CB8AC3E}">
        <p14:creationId xmlns:p14="http://schemas.microsoft.com/office/powerpoint/2010/main" val="3038753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30</a:t>
            </a:fld>
            <a:endParaRPr lang="en-GB"/>
          </a:p>
        </p:txBody>
      </p:sp>
    </p:spTree>
    <p:extLst>
      <p:ext uri="{BB962C8B-B14F-4D97-AF65-F5344CB8AC3E}">
        <p14:creationId xmlns:p14="http://schemas.microsoft.com/office/powerpoint/2010/main" val="3798746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smtClean="0"/>
              <a:t>Context and Problem</a:t>
            </a:r>
          </a:p>
          <a:p>
            <a:pPr lvl="1"/>
            <a:r>
              <a:rPr lang="en-US" dirty="0" smtClean="0"/>
              <a:t>In the presence of unreliable calls between two components our first approach to achieving a high quality of service is to recognize that many such failures are transient: a timeout because a resource is busy, temporary loss of connectivity, the loss of one node that will be replaced by failover to another. </a:t>
            </a:r>
          </a:p>
          <a:p>
            <a:pPr lvl="1"/>
            <a:r>
              <a:rPr lang="en-US" dirty="0" smtClean="0"/>
              <a:t>In this case the fault is self-correcting, the node comes up, the load on the database or server declines and their is capacity for our call, or network connectivity is restored. This means that our call will succeed if we retry after a delay to allow the transient fault to resolve.</a:t>
            </a:r>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33</a:t>
            </a:fld>
            <a:endParaRPr lang="en-GB"/>
          </a:p>
        </p:txBody>
      </p:sp>
    </p:spTree>
    <p:extLst>
      <p:ext uri="{BB962C8B-B14F-4D97-AF65-F5344CB8AC3E}">
        <p14:creationId xmlns:p14="http://schemas.microsoft.com/office/powerpoint/2010/main" val="4102398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38</a:t>
            </a:fld>
            <a:endParaRPr lang="en-GB"/>
          </a:p>
        </p:txBody>
      </p:sp>
    </p:spTree>
    <p:extLst>
      <p:ext uri="{BB962C8B-B14F-4D97-AF65-F5344CB8AC3E}">
        <p14:creationId xmlns:p14="http://schemas.microsoft.com/office/powerpoint/2010/main" val="3166734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Solution</a:t>
            </a:r>
          </a:p>
          <a:p>
            <a:pPr lvl="1"/>
            <a:r>
              <a:rPr lang="en-US" dirty="0" smtClean="0"/>
              <a:t>The Retry pattern is simply that if the call fails, we can try again. It is important to have an upper bound on retries in case a fault that appears transient is not. </a:t>
            </a:r>
          </a:p>
          <a:p>
            <a:pPr lvl="1"/>
            <a:r>
              <a:rPr lang="en-US" dirty="0" smtClean="0"/>
              <a:t>If the fault is caused by a rare event, for example packet loss or other corruption, consider an immediate retry as the server may be able to respond.</a:t>
            </a:r>
          </a:p>
          <a:p>
            <a:pPr lvl="1"/>
            <a:r>
              <a:rPr lang="en-US" dirty="0" smtClean="0"/>
              <a:t>If the fault is caused by load, such as SQL Timeouts, or 429 Too Many Requests, then back-off for a period before retrying. Failure to observe this can lead to an Application Denial of Service Attack i.e. we overload a struggling server.</a:t>
            </a:r>
          </a:p>
          <a:p>
            <a:pPr lvl="1"/>
            <a:r>
              <a:rPr lang="en-US" dirty="0" smtClean="0"/>
              <a:t>If the fault is permanent, and unlikely to succeed, for example a login failure due to invalid credentials – don’t retry.</a:t>
            </a:r>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39</a:t>
            </a:fld>
            <a:endParaRPr lang="en-GB"/>
          </a:p>
        </p:txBody>
      </p:sp>
    </p:spTree>
    <p:extLst>
      <p:ext uri="{BB962C8B-B14F-4D97-AF65-F5344CB8AC3E}">
        <p14:creationId xmlns:p14="http://schemas.microsoft.com/office/powerpoint/2010/main" val="3639206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Context and Problem</a:t>
            </a:r>
          </a:p>
          <a:p>
            <a:pPr lvl="1"/>
            <a:r>
              <a:rPr lang="en-GB" dirty="0" smtClean="0"/>
              <a:t>Fault that typically correct themselves after a short period of time can be handled by a Retry.</a:t>
            </a:r>
          </a:p>
          <a:p>
            <a:pPr lvl="1"/>
            <a:r>
              <a:rPr lang="en-GB" dirty="0" smtClean="0"/>
              <a:t>Some faults are not transient – such as a complete loss of a service or network connectivity and may take longer to resolve. Retry may be pointless in this context.</a:t>
            </a:r>
          </a:p>
          <a:p>
            <a:pPr lvl="1"/>
            <a:r>
              <a:rPr lang="en-GB" dirty="0" smtClean="0"/>
              <a:t>Failures can cascade. For example, a timeout strategy will consume resources on the caller – if it has failed and will not respond – the queueing calls may cause resource exhaustion on the caller</a:t>
            </a:r>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40</a:t>
            </a:fld>
            <a:endParaRPr lang="en-GB"/>
          </a:p>
        </p:txBody>
      </p:sp>
    </p:spTree>
    <p:extLst>
      <p:ext uri="{BB962C8B-B14F-4D97-AF65-F5344CB8AC3E}">
        <p14:creationId xmlns:p14="http://schemas.microsoft.com/office/powerpoint/2010/main" val="2395397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41</a:t>
            </a:fld>
            <a:endParaRPr lang="en-GB"/>
          </a:p>
        </p:txBody>
      </p:sp>
    </p:spTree>
    <p:extLst>
      <p:ext uri="{BB962C8B-B14F-4D97-AF65-F5344CB8AC3E}">
        <p14:creationId xmlns:p14="http://schemas.microsoft.com/office/powerpoint/2010/main" val="83570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7</a:t>
            </a:fld>
            <a:endParaRPr lang="en-GB"/>
          </a:p>
        </p:txBody>
      </p:sp>
    </p:spTree>
    <p:extLst>
      <p:ext uri="{BB962C8B-B14F-4D97-AF65-F5344CB8AC3E}">
        <p14:creationId xmlns:p14="http://schemas.microsoft.com/office/powerpoint/2010/main" val="3722984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43</a:t>
            </a:fld>
            <a:endParaRPr lang="en-GB"/>
          </a:p>
        </p:txBody>
      </p:sp>
    </p:spTree>
    <p:extLst>
      <p:ext uri="{BB962C8B-B14F-4D97-AF65-F5344CB8AC3E}">
        <p14:creationId xmlns:p14="http://schemas.microsoft.com/office/powerpoint/2010/main" val="291981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44</a:t>
            </a:fld>
            <a:endParaRPr lang="en-GB"/>
          </a:p>
        </p:txBody>
      </p:sp>
    </p:spTree>
    <p:extLst>
      <p:ext uri="{BB962C8B-B14F-4D97-AF65-F5344CB8AC3E}">
        <p14:creationId xmlns:p14="http://schemas.microsoft.com/office/powerpoint/2010/main" val="167452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45</a:t>
            </a:fld>
            <a:endParaRPr lang="en-GB"/>
          </a:p>
        </p:txBody>
      </p:sp>
    </p:spTree>
    <p:extLst>
      <p:ext uri="{BB962C8B-B14F-4D97-AF65-F5344CB8AC3E}">
        <p14:creationId xmlns:p14="http://schemas.microsoft.com/office/powerpoint/2010/main" val="4254865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Closed: Requests are routed as normal, on a failure a counter is incremented and if the threshold is exceeded within a time limit, the circuit breaker opens.</a:t>
            </a:r>
          </a:p>
          <a:p>
            <a:r>
              <a:rPr lang="en-US" dirty="0" smtClean="0"/>
              <a:t>Open: No calls are allowed, and are failed automatically by the proxy. After a specified time interval the circuit breaker is moved to half-open</a:t>
            </a:r>
          </a:p>
          <a:p>
            <a:r>
              <a:rPr lang="en-US" dirty="0" smtClean="0"/>
              <a:t>Half-Open: A call is allowed. On a failure the breaker moves to Open, on a success it moves to Closed</a:t>
            </a:r>
          </a:p>
          <a:p>
            <a:endParaRPr lang="en-US" dirty="0" smtClean="0"/>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48</a:t>
            </a:fld>
            <a:endParaRPr lang="en-GB"/>
          </a:p>
        </p:txBody>
      </p:sp>
    </p:spTree>
    <p:extLst>
      <p:ext uri="{BB962C8B-B14F-4D97-AF65-F5344CB8AC3E}">
        <p14:creationId xmlns:p14="http://schemas.microsoft.com/office/powerpoint/2010/main" val="4135088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smtClean="0"/>
              <a:t>Consumers do not use application resources evenly, instead there may be peaks and troughs.</a:t>
            </a:r>
          </a:p>
          <a:p>
            <a:pPr lvl="2"/>
            <a:r>
              <a:rPr lang="en-GB" dirty="0" smtClean="0"/>
              <a:t>The application itself, by notifying users, may create its own peaks.</a:t>
            </a:r>
          </a:p>
          <a:p>
            <a:pPr lvl="1"/>
            <a:r>
              <a:rPr lang="en-GB" dirty="0" smtClean="0"/>
              <a:t>Peak demand may beyond the limits of the available resources.</a:t>
            </a:r>
          </a:p>
          <a:p>
            <a:pPr lvl="2"/>
            <a:r>
              <a:rPr lang="en-GB" dirty="0" smtClean="0"/>
              <a:t>Fixed capacity for unusual bursts may be too expensive to keep idle.</a:t>
            </a:r>
          </a:p>
          <a:p>
            <a:pPr lvl="2"/>
            <a:r>
              <a:rPr lang="en-GB" dirty="0" smtClean="0"/>
              <a:t>Elastic compute may not be available/takes too long to come on line.</a:t>
            </a:r>
          </a:p>
          <a:p>
            <a:pPr lvl="1"/>
            <a:r>
              <a:rPr lang="en-GB" dirty="0" smtClean="0"/>
              <a:t>Peak demand may represent unusual traffic from ‘machine actors’ as opposed to ‘human actors.’</a:t>
            </a:r>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50</a:t>
            </a:fld>
            <a:endParaRPr lang="en-GB"/>
          </a:p>
        </p:txBody>
      </p:sp>
    </p:spTree>
    <p:extLst>
      <p:ext uri="{BB962C8B-B14F-4D97-AF65-F5344CB8AC3E}">
        <p14:creationId xmlns:p14="http://schemas.microsoft.com/office/powerpoint/2010/main" val="4066480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52</a:t>
            </a:fld>
            <a:endParaRPr lang="en-GB"/>
          </a:p>
        </p:txBody>
      </p:sp>
    </p:spTree>
    <p:extLst>
      <p:ext uri="{BB962C8B-B14F-4D97-AF65-F5344CB8AC3E}">
        <p14:creationId xmlns:p14="http://schemas.microsoft.com/office/powerpoint/2010/main" val="153495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smtClean="0"/>
              <a:t>Allow applications to only uses resources up to a ‘soft limit.’ Once that limit has been passed, restrict the resources available to applications.</a:t>
            </a:r>
          </a:p>
          <a:p>
            <a:pPr lvl="2"/>
            <a:r>
              <a:rPr lang="en-GB" dirty="0" smtClean="0"/>
              <a:t>API rate limiting a common example of throttling.</a:t>
            </a:r>
          </a:p>
          <a:p>
            <a:pPr lvl="2"/>
            <a:r>
              <a:rPr lang="en-GB" dirty="0" smtClean="0"/>
              <a:t>But functional degradation once limits exceeded not unusual i.e. these ‘expensive’ features are no longer available to you.</a:t>
            </a:r>
          </a:p>
          <a:p>
            <a:pPr lvl="1"/>
            <a:r>
              <a:rPr lang="en-GB" dirty="0" smtClean="0"/>
              <a:t>Constrain fan-out relationships such as one-to-many to prevent them from exploding. Code should limit the number of ‘children’ in such a relationship. A hard limit prevents adding them, a soft limit degrades functionality when you do.</a:t>
            </a:r>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57</a:t>
            </a:fld>
            <a:endParaRPr lang="en-GB"/>
          </a:p>
        </p:txBody>
      </p:sp>
    </p:spTree>
    <p:extLst>
      <p:ext uri="{BB962C8B-B14F-4D97-AF65-F5344CB8AC3E}">
        <p14:creationId xmlns:p14="http://schemas.microsoft.com/office/powerpoint/2010/main" val="3723667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Context and Problem</a:t>
            </a:r>
          </a:p>
          <a:p>
            <a:pPr lvl="1"/>
            <a:r>
              <a:rPr lang="en-GB" dirty="0" smtClean="0"/>
              <a:t>An application may experience peaks of demand that cause it to become overloaded and unable to respond.</a:t>
            </a:r>
          </a:p>
          <a:p>
            <a:pPr lvl="1"/>
            <a:r>
              <a:rPr lang="en-GB" dirty="0" smtClean="0"/>
              <a:t>It could be that part of the application itself becomes overwhelmed – due to a lack of CPU or memory – or it could be that the application depends on a third-party service that can become overwhelmed.</a:t>
            </a:r>
          </a:p>
          <a:p>
            <a:pPr lvl="1"/>
            <a:r>
              <a:rPr lang="en-GB" dirty="0" smtClean="0"/>
              <a:t>For example, there is a limited number of connections in a database connection pool. Long-running queries can lead to a lack of available connections to service requests. These requests in turn back up and overwhelm a server’s thread pool. This can cause queueing of requests on the server. Eventually the server stops serving requests.</a:t>
            </a:r>
          </a:p>
          <a:p>
            <a:endParaRPr lang="en-GB" dirty="0" smtClean="0"/>
          </a:p>
          <a:p>
            <a:r>
              <a:rPr lang="en-GB" dirty="0" smtClean="0"/>
              <a:t>“</a:t>
            </a:r>
            <a:r>
              <a:rPr lang="en-GB" sz="1200" b="0" i="0" u="none" strike="noStrike" kern="1200" baseline="0" dirty="0" smtClean="0">
                <a:solidFill>
                  <a:schemeClr val="tx1"/>
                </a:solidFill>
                <a:latin typeface="+mn-lt"/>
                <a:ea typeface="+mn-ea"/>
                <a:cs typeface="+mn-cs"/>
              </a:rPr>
              <a:t>Done well, middleware simultaneously integrates and decouples systems. It integrates them by passing data and events back and forth between the systems. It decouples them by letting the participating systems removing specific knowledge of and calls to the other systems. Since integration points are the number-one cause of instability, this looks like a good thing.</a:t>
            </a:r>
            <a:r>
              <a:rPr lang="en-GB" dirty="0" smtClean="0"/>
              <a:t>”</a:t>
            </a:r>
          </a:p>
          <a:p>
            <a:endParaRPr lang="en-GB" dirty="0" smtClean="0"/>
          </a:p>
          <a:p>
            <a:r>
              <a:rPr lang="en-GB" dirty="0" smtClean="0"/>
              <a:t>“</a:t>
            </a:r>
            <a:r>
              <a:rPr lang="en-GB" sz="1200" b="0" i="0" u="none" strike="noStrike" kern="1200" baseline="0" dirty="0" smtClean="0">
                <a:solidFill>
                  <a:schemeClr val="tx1"/>
                </a:solidFill>
                <a:latin typeface="+mn-lt"/>
                <a:ea typeface="+mn-ea"/>
                <a:cs typeface="+mn-cs"/>
              </a:rPr>
              <a:t>Any kind of synchronous call-and-response or request/reply method forces the calling system to stop what it’s doing and wait. In this model, the calling system and the receiving system must both be active at the same time—they are synchronous in time—though they may be in different places. This category covers remote procedure calls (RPC), HTTP, XML-RPC, RMI, CORBA,</a:t>
            </a:r>
          </a:p>
          <a:p>
            <a:r>
              <a:rPr lang="en-GB" sz="1200" b="0" i="0" u="none" strike="noStrike" kern="1200" baseline="0" dirty="0" smtClean="0">
                <a:solidFill>
                  <a:schemeClr val="tx1"/>
                </a:solidFill>
                <a:latin typeface="+mn-lt"/>
                <a:ea typeface="+mn-ea"/>
                <a:cs typeface="+mn-cs"/>
              </a:rPr>
              <a:t>DCOM, and any other </a:t>
            </a:r>
            <a:r>
              <a:rPr lang="en-GB" sz="1200" b="0" i="0" u="none" strike="noStrike" kern="1200" baseline="0" dirty="0" err="1" smtClean="0">
                <a:solidFill>
                  <a:schemeClr val="tx1"/>
                </a:solidFill>
                <a:latin typeface="+mn-lt"/>
                <a:ea typeface="+mn-ea"/>
                <a:cs typeface="+mn-cs"/>
              </a:rPr>
              <a:t>analog</a:t>
            </a:r>
            <a:r>
              <a:rPr lang="en-GB" sz="1200" b="0" i="0" u="none" strike="noStrike" kern="1200" baseline="0" dirty="0" smtClean="0">
                <a:solidFill>
                  <a:schemeClr val="tx1"/>
                </a:solidFill>
                <a:latin typeface="+mn-lt"/>
                <a:ea typeface="+mn-ea"/>
                <a:cs typeface="+mn-cs"/>
              </a:rPr>
              <a:t> of local method calls. Tightly coupled middleware amplifies shocks to the system. Synchronous calls are particularly vicious amplifiers that facilitate cascading failures.</a:t>
            </a:r>
            <a:r>
              <a:rPr lang="en-GB" dirty="0" smtClean="0"/>
              <a:t>”</a:t>
            </a:r>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58</a:t>
            </a:fld>
            <a:endParaRPr lang="en-GB"/>
          </a:p>
        </p:txBody>
      </p:sp>
    </p:spTree>
    <p:extLst>
      <p:ext uri="{BB962C8B-B14F-4D97-AF65-F5344CB8AC3E}">
        <p14:creationId xmlns:p14="http://schemas.microsoft.com/office/powerpoint/2010/main" val="566980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61</a:t>
            </a:fld>
            <a:endParaRPr lang="en-GB"/>
          </a:p>
        </p:txBody>
      </p:sp>
    </p:spTree>
    <p:extLst>
      <p:ext uri="{BB962C8B-B14F-4D97-AF65-F5344CB8AC3E}">
        <p14:creationId xmlns:p14="http://schemas.microsoft.com/office/powerpoint/2010/main" val="1396856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62</a:t>
            </a:fld>
            <a:endParaRPr lang="en-GB"/>
          </a:p>
        </p:txBody>
      </p:sp>
    </p:spTree>
    <p:extLst>
      <p:ext uri="{BB962C8B-B14F-4D97-AF65-F5344CB8AC3E}">
        <p14:creationId xmlns:p14="http://schemas.microsoft.com/office/powerpoint/2010/main" val="2127295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8</a:t>
            </a:fld>
            <a:endParaRPr lang="en-GB"/>
          </a:p>
        </p:txBody>
      </p:sp>
    </p:spTree>
    <p:extLst>
      <p:ext uri="{BB962C8B-B14F-4D97-AF65-F5344CB8AC3E}">
        <p14:creationId xmlns:p14="http://schemas.microsoft.com/office/powerpoint/2010/main" val="1096454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63</a:t>
            </a:fld>
            <a:endParaRPr lang="en-GB"/>
          </a:p>
        </p:txBody>
      </p:sp>
    </p:spTree>
    <p:extLst>
      <p:ext uri="{BB962C8B-B14F-4D97-AF65-F5344CB8AC3E}">
        <p14:creationId xmlns:p14="http://schemas.microsoft.com/office/powerpoint/2010/main" val="2190230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illustrated in figure 3.3, the Decoupled Invocation pattern is composed of three basic components: a handler, a queue, and a dispatcher that mediates between them. Here’s how the initial request processing works:</a:t>
            </a:r>
          </a:p>
          <a:p>
            <a:r>
              <a:rPr lang="en-GB" dirty="0" smtClean="0"/>
              <a:t>The handler listens for incoming requests from the endpoint.</a:t>
            </a:r>
          </a:p>
          <a:p>
            <a:r>
              <a:rPr lang="en-GB" dirty="0" smtClean="0"/>
              <a:t>When a new request arrives, the handler sends an acknowledgment to the sender.</a:t>
            </a:r>
          </a:p>
          <a:p>
            <a:r>
              <a:rPr lang="en-GB" dirty="0" smtClean="0"/>
              <a:t>The handler is responsible for the initial treatment, or </a:t>
            </a:r>
            <a:r>
              <a:rPr lang="en-GB" dirty="0" err="1" smtClean="0"/>
              <a:t>preprocessing</a:t>
            </a:r>
            <a:r>
              <a:rPr lang="en-GB" dirty="0" smtClean="0"/>
              <a:t>, of incoming messages. This may include message transformation or prioritization based on knowledge it infers from the messages themselves. Overall, this processing should be kept minimal, as the goal is to quickly queue and acknowledge incoming requests.</a:t>
            </a:r>
          </a:p>
          <a:p>
            <a:r>
              <a:rPr lang="en-GB" dirty="0" smtClean="0"/>
              <a:t>The message is put onto a queue.</a:t>
            </a:r>
          </a:p>
          <a:p>
            <a:endParaRPr lang="en-GB" dirty="0" smtClean="0"/>
          </a:p>
          <a:p>
            <a:r>
              <a:rPr lang="en-GB" dirty="0" smtClean="0"/>
              <a:t>The queue, which is the second component of the Decoupled Invocation pattern, stores incoming messages and allows the service to consume the messages at its own steady rate, thus overcoming peak loads.</a:t>
            </a:r>
          </a:p>
          <a:p>
            <a:r>
              <a:rPr lang="en-GB" dirty="0" smtClean="0"/>
              <a:t>You can set up the queue to be persistent so the service won’t lose any requests it has already acknowledged, even if a catastrophic server failure occurs. If the queue is transactional, you can also implement the Transactional Service pattern (see </a:t>
            </a:r>
            <a:r>
              <a:rPr lang="en-GB" dirty="0" smtClean="0">
                <a:hlinkClick r:id="rId3"/>
              </a:rPr>
              <a:t>chapter 2</a:t>
            </a:r>
            <a:r>
              <a:rPr lang="en-GB" dirty="0" smtClean="0"/>
              <a:t>) and increase the overall robustness of the service even further.</a:t>
            </a:r>
          </a:p>
          <a:p>
            <a:r>
              <a:rPr lang="en-GB" dirty="0" smtClean="0"/>
              <a:t>The dispatcher is responsible for creating as many reader components as are needed for the current request load, which is measured by the number of messages waiting in the queue. The dispatcher can also prioritize incoming tasks based on internal considerations, such as resource availability. The dispatcher is a good place to introduce elasticity if the latency of handling the messages is important. (See also the further reading section for an article on the LMAX architecture, which describes a low-latency, high-performance queue between senders and receivers.)</a:t>
            </a:r>
          </a:p>
          <a:p>
            <a:r>
              <a:rPr lang="en-GB" dirty="0" smtClean="0"/>
              <a:t>The handler can acknowledge the request as part of the </a:t>
            </a:r>
            <a:r>
              <a:rPr lang="en-GB" dirty="0" err="1" smtClean="0"/>
              <a:t>preprocessing</a:t>
            </a:r>
            <a:r>
              <a:rPr lang="en-GB" dirty="0" smtClean="0"/>
              <a:t>, but it’s usually best to do this inside an edge component (see the Edge Component pattern in </a:t>
            </a:r>
            <a:r>
              <a:rPr lang="en-GB" dirty="0" smtClean="0">
                <a:hlinkClick r:id="rId3"/>
              </a:rPr>
              <a:t>chapter 2</a:t>
            </a:r>
            <a:r>
              <a:rPr lang="en-GB" dirty="0" smtClean="0"/>
              <a:t>). This helps ensure that the service-processing load is kept to a minimum, allowing the handler to process requests as efficiently as possible.</a:t>
            </a:r>
          </a:p>
          <a:p>
            <a:r>
              <a:rPr lang="en-GB" dirty="0" smtClean="0"/>
              <a:t>Placing requests on the queue is a relatively low-cost operation that can be performed efficiently, making the initial request-handling less susceptible to failure during peaks (as compared to other parts of the request-handling that require more time and resources). The actual handling of the incoming requests can be performed at a reasonable pace, dictated by service resource availability and overall load. Load balancing can be achieved by running multiple readers against the queue.</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65</a:t>
            </a:fld>
            <a:endParaRPr lang="en-GB"/>
          </a:p>
        </p:txBody>
      </p:sp>
    </p:spTree>
    <p:extLst>
      <p:ext uri="{BB962C8B-B14F-4D97-AF65-F5344CB8AC3E}">
        <p14:creationId xmlns:p14="http://schemas.microsoft.com/office/powerpoint/2010/main" val="3997084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Context and Problem</a:t>
            </a:r>
          </a:p>
          <a:p>
            <a:pPr lvl="1"/>
            <a:r>
              <a:rPr lang="en-GB" dirty="0" smtClean="0"/>
              <a:t>We may decide to move to using a task queue to offload work from an endpoint – to smooth our peaks and troughs or avoid chain failure where resources on the endpoint queue waiting for other services or processes.</a:t>
            </a:r>
          </a:p>
          <a:p>
            <a:pPr lvl="1"/>
            <a:r>
              <a:rPr lang="en-GB" dirty="0" smtClean="0"/>
              <a:t>If we cannot process messages on the work queue fast enough we can run in to other difficulties</a:t>
            </a:r>
          </a:p>
          <a:p>
            <a:pPr lvl="2"/>
            <a:r>
              <a:rPr lang="en-GB" dirty="0" smtClean="0"/>
              <a:t>Eventual consistency at high latency looks like network partition</a:t>
            </a:r>
          </a:p>
          <a:p>
            <a:pPr lvl="1"/>
            <a:r>
              <a:rPr lang="en-GB" dirty="0" smtClean="0"/>
              <a:t>The workload on the queue may be uneven – particularly when the queue is used to throttle requests from the endpoint. Under normal load a single consumer may be enough, under peak load it may not.</a:t>
            </a:r>
          </a:p>
          <a:p>
            <a:pPr lvl="1"/>
            <a:r>
              <a:rPr lang="en-GB" dirty="0" smtClean="0"/>
              <a:t>A single consumer is bad; active-active may be better than active-passive.</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66</a:t>
            </a:fld>
            <a:endParaRPr lang="en-GB"/>
          </a:p>
        </p:txBody>
      </p:sp>
    </p:spTree>
    <p:extLst>
      <p:ext uri="{BB962C8B-B14F-4D97-AF65-F5344CB8AC3E}">
        <p14:creationId xmlns:p14="http://schemas.microsoft.com/office/powerpoint/2010/main" val="857040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Competing Consumers help you increase throughput, but if the time taken for a consumer to process a given task is </a:t>
            </a:r>
            <a:r>
              <a:rPr lang="en-GB" i="1" dirty="0" smtClean="0"/>
              <a:t>long</a:t>
            </a:r>
            <a:r>
              <a:rPr lang="en-GB" dirty="0" smtClean="0"/>
              <a:t>, then there are negative consequences.</a:t>
            </a:r>
          </a:p>
          <a:p>
            <a:pPr lvl="1"/>
            <a:r>
              <a:rPr lang="en-GB" dirty="0" smtClean="0"/>
              <a:t>The queue backs up, leading to high latency, which appears as partition.</a:t>
            </a:r>
          </a:p>
          <a:p>
            <a:pPr lvl="1"/>
            <a:r>
              <a:rPr lang="en-GB" dirty="0" smtClean="0"/>
              <a:t>It is difficult to understand progress, and thus predict how long we will have high latency, because the long running job puts us ‘in the dark’ from the perspective of queue monitoring tools.</a:t>
            </a:r>
          </a:p>
          <a:p>
            <a:pPr lvl="1"/>
            <a:r>
              <a:rPr lang="en-GB" dirty="0" smtClean="0"/>
              <a:t>Scaling becomes ‘all or nothing’ as we have to add new consumers of the whole task, even if the bottleneck is part of the task. </a:t>
            </a:r>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73</a:t>
            </a:fld>
            <a:endParaRPr lang="en-GB"/>
          </a:p>
        </p:txBody>
      </p:sp>
    </p:spTree>
    <p:extLst>
      <p:ext uri="{BB962C8B-B14F-4D97-AF65-F5344CB8AC3E}">
        <p14:creationId xmlns:p14="http://schemas.microsoft.com/office/powerpoint/2010/main" val="407902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10</a:t>
            </a:fld>
            <a:endParaRPr lang="en-GB"/>
          </a:p>
        </p:txBody>
      </p:sp>
    </p:spTree>
    <p:extLst>
      <p:ext uri="{BB962C8B-B14F-4D97-AF65-F5344CB8AC3E}">
        <p14:creationId xmlns:p14="http://schemas.microsoft.com/office/powerpoint/2010/main" val="1304778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13</a:t>
            </a:fld>
            <a:endParaRPr lang="en-GB"/>
          </a:p>
        </p:txBody>
      </p:sp>
    </p:spTree>
    <p:extLst>
      <p:ext uri="{BB962C8B-B14F-4D97-AF65-F5344CB8AC3E}">
        <p14:creationId xmlns:p14="http://schemas.microsoft.com/office/powerpoint/2010/main" val="221793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Multi-user testing: Access shared resources, at the same time to prove concurrency support</a:t>
            </a:r>
            <a:r>
              <a:rPr lang="en-GB" baseline="0" dirty="0" smtClean="0"/>
              <a:t> is to specification. Timing issues make this hard. Multi-user testing is very hard to scale.</a:t>
            </a:r>
            <a:endParaRPr lang="en-GB" dirty="0" smtClean="0"/>
          </a:p>
          <a:p>
            <a:r>
              <a:rPr lang="en-GB" dirty="0" smtClean="0"/>
              <a:t>Soak Testing: Run</a:t>
            </a:r>
            <a:r>
              <a:rPr lang="en-GB" baseline="0" dirty="0" smtClean="0"/>
              <a:t> the system for a period of time simulating normal load. Monitor the consumption of shared resources, looking for patterns of resource leaks, noting GCs etc.</a:t>
            </a:r>
            <a:r>
              <a:rPr lang="en-GB" dirty="0" smtClean="0"/>
              <a:t> </a:t>
            </a:r>
            <a:r>
              <a:rPr lang="en-GB" baseline="0" dirty="0" smtClean="0"/>
              <a:t>Soak tests by the nature have to run for days.</a:t>
            </a:r>
          </a:p>
          <a:p>
            <a:r>
              <a:rPr lang="en-GB" baseline="0" dirty="0" smtClean="0"/>
              <a:t>Load tests: Test the desired number of users of the system and the amount of work they are performing on the system. Stress Testing is performing a load test until the system fails. Often used for capacity planning.</a:t>
            </a:r>
          </a:p>
        </p:txBody>
      </p:sp>
      <p:sp>
        <p:nvSpPr>
          <p:cNvPr id="4" name="Slide Number Placeholder 3"/>
          <p:cNvSpPr>
            <a:spLocks noGrp="1"/>
          </p:cNvSpPr>
          <p:nvPr>
            <p:ph type="sldNum" sz="quarter" idx="10"/>
          </p:nvPr>
        </p:nvSpPr>
        <p:spPr/>
        <p:txBody>
          <a:bodyPr/>
          <a:lstStyle/>
          <a:p>
            <a:fld id="{FDF30FF6-4247-4B0A-A585-76173BD71A4A}" type="slidenum">
              <a:rPr lang="en-GB" smtClean="0"/>
              <a:t>15</a:t>
            </a:fld>
            <a:endParaRPr lang="en-GB"/>
          </a:p>
        </p:txBody>
      </p:sp>
    </p:spTree>
    <p:extLst>
      <p:ext uri="{BB962C8B-B14F-4D97-AF65-F5344CB8AC3E}">
        <p14:creationId xmlns:p14="http://schemas.microsoft.com/office/powerpoint/2010/main" val="4155266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a:t>
            </a:r>
            <a:r>
              <a:rPr lang="en-GB" baseline="0" dirty="0" smtClean="0"/>
              <a:t> mantra is to release often, monitor and patch and re-release</a:t>
            </a:r>
          </a:p>
          <a:p>
            <a:r>
              <a:rPr lang="en-GB" baseline="0" dirty="0" smtClean="0"/>
              <a:t>A daily release strategy works well here. If you only commit 600-700 lines of code at most in a day, it’s easy to understand what broke</a:t>
            </a:r>
          </a:p>
          <a:p>
            <a:r>
              <a:rPr lang="en-GB" baseline="0" dirty="0" smtClean="0"/>
              <a:t>It’s also easy to fix, or rollback. It’s unlikely one day’s release has so much functionality that the price of rollback is an issue</a:t>
            </a:r>
          </a:p>
          <a:p>
            <a:r>
              <a:rPr lang="en-GB" baseline="0" dirty="0" smtClean="0"/>
              <a:t>(Of course if I rollback I want to avoid releasing 1400 lines tomorrow, so the priority should be to fix and re-release).</a:t>
            </a:r>
          </a:p>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16</a:t>
            </a:fld>
            <a:endParaRPr lang="en-GB"/>
          </a:p>
        </p:txBody>
      </p:sp>
    </p:spTree>
    <p:extLst>
      <p:ext uri="{BB962C8B-B14F-4D97-AF65-F5344CB8AC3E}">
        <p14:creationId xmlns:p14="http://schemas.microsoft.com/office/powerpoint/2010/main" val="1546567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17</a:t>
            </a:fld>
            <a:endParaRPr lang="en-GB"/>
          </a:p>
        </p:txBody>
      </p:sp>
    </p:spTree>
    <p:extLst>
      <p:ext uri="{BB962C8B-B14F-4D97-AF65-F5344CB8AC3E}">
        <p14:creationId xmlns:p14="http://schemas.microsoft.com/office/powerpoint/2010/main" val="2968690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21</a:t>
            </a:fld>
            <a:endParaRPr lang="en-GB"/>
          </a:p>
        </p:txBody>
      </p:sp>
    </p:spTree>
    <p:extLst>
      <p:ext uri="{BB962C8B-B14F-4D97-AF65-F5344CB8AC3E}">
        <p14:creationId xmlns:p14="http://schemas.microsoft.com/office/powerpoint/2010/main" val="164303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2AA722A-8DB3-42EB-80AE-26EE2CC9C757}" type="datetimeFigureOut">
              <a:rPr lang="en-GB" smtClean="0"/>
              <a:t>09/06/2016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59A410-D58F-454B-A075-F87401B259C5}" type="slidenum">
              <a:rPr lang="en-GB" smtClean="0"/>
              <a:t>‹#›</a:t>
            </a:fld>
            <a:endParaRPr lang="en-GB"/>
          </a:p>
        </p:txBody>
      </p:sp>
    </p:spTree>
    <p:extLst>
      <p:ext uri="{BB962C8B-B14F-4D97-AF65-F5344CB8AC3E}">
        <p14:creationId xmlns:p14="http://schemas.microsoft.com/office/powerpoint/2010/main" val="1981387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AA722A-8DB3-42EB-80AE-26EE2CC9C757}" type="datetimeFigureOut">
              <a:rPr lang="en-GB" smtClean="0"/>
              <a:t>09/06/2016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59A410-D58F-454B-A075-F87401B259C5}" type="slidenum">
              <a:rPr lang="en-GB" smtClean="0"/>
              <a:t>‹#›</a:t>
            </a:fld>
            <a:endParaRPr lang="en-GB"/>
          </a:p>
        </p:txBody>
      </p:sp>
    </p:spTree>
    <p:extLst>
      <p:ext uri="{BB962C8B-B14F-4D97-AF65-F5344CB8AC3E}">
        <p14:creationId xmlns:p14="http://schemas.microsoft.com/office/powerpoint/2010/main" val="3232019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AA722A-8DB3-42EB-80AE-26EE2CC9C757}" type="datetimeFigureOut">
              <a:rPr lang="en-GB" smtClean="0"/>
              <a:t>09/06/2016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59A410-D58F-454B-A075-F87401B259C5}" type="slidenum">
              <a:rPr lang="en-GB" smtClean="0"/>
              <a:t>‹#›</a:t>
            </a:fld>
            <a:endParaRPr lang="en-GB"/>
          </a:p>
        </p:txBody>
      </p:sp>
    </p:spTree>
    <p:extLst>
      <p:ext uri="{BB962C8B-B14F-4D97-AF65-F5344CB8AC3E}">
        <p14:creationId xmlns:p14="http://schemas.microsoft.com/office/powerpoint/2010/main" val="2068434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2AA722A-8DB3-42EB-80AE-26EE2CC9C757}" type="datetimeFigureOut">
              <a:rPr lang="en-GB" smtClean="0"/>
              <a:t>09/06/2016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59A410-D58F-454B-A075-F87401B259C5}" type="slidenum">
              <a:rPr lang="en-GB" smtClean="0"/>
              <a:t>‹#›</a:t>
            </a:fld>
            <a:endParaRPr lang="en-GB"/>
          </a:p>
        </p:txBody>
      </p:sp>
    </p:spTree>
    <p:extLst>
      <p:ext uri="{BB962C8B-B14F-4D97-AF65-F5344CB8AC3E}">
        <p14:creationId xmlns:p14="http://schemas.microsoft.com/office/powerpoint/2010/main" val="1278194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AA722A-8DB3-42EB-80AE-26EE2CC9C757}" type="datetimeFigureOut">
              <a:rPr lang="en-GB" smtClean="0"/>
              <a:t>09/06/2016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59A410-D58F-454B-A075-F87401B259C5}" type="slidenum">
              <a:rPr lang="en-GB" smtClean="0"/>
              <a:t>‹#›</a:t>
            </a:fld>
            <a:endParaRPr lang="en-GB"/>
          </a:p>
        </p:txBody>
      </p:sp>
    </p:spTree>
    <p:extLst>
      <p:ext uri="{BB962C8B-B14F-4D97-AF65-F5344CB8AC3E}">
        <p14:creationId xmlns:p14="http://schemas.microsoft.com/office/powerpoint/2010/main" val="27341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2AA722A-8DB3-42EB-80AE-26EE2CC9C757}" type="datetimeFigureOut">
              <a:rPr lang="en-GB" smtClean="0"/>
              <a:t>09/06/2016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59A410-D58F-454B-A075-F87401B259C5}" type="slidenum">
              <a:rPr lang="en-GB" smtClean="0"/>
              <a:t>‹#›</a:t>
            </a:fld>
            <a:endParaRPr lang="en-GB"/>
          </a:p>
        </p:txBody>
      </p:sp>
    </p:spTree>
    <p:extLst>
      <p:ext uri="{BB962C8B-B14F-4D97-AF65-F5344CB8AC3E}">
        <p14:creationId xmlns:p14="http://schemas.microsoft.com/office/powerpoint/2010/main" val="2593677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2AA722A-8DB3-42EB-80AE-26EE2CC9C757}" type="datetimeFigureOut">
              <a:rPr lang="en-GB" smtClean="0"/>
              <a:t>09/06/2016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959A410-D58F-454B-A075-F87401B259C5}" type="slidenum">
              <a:rPr lang="en-GB" smtClean="0"/>
              <a:t>‹#›</a:t>
            </a:fld>
            <a:endParaRPr lang="en-GB"/>
          </a:p>
        </p:txBody>
      </p:sp>
    </p:spTree>
    <p:extLst>
      <p:ext uri="{BB962C8B-B14F-4D97-AF65-F5344CB8AC3E}">
        <p14:creationId xmlns:p14="http://schemas.microsoft.com/office/powerpoint/2010/main" val="3833270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2AA722A-8DB3-42EB-80AE-26EE2CC9C757}" type="datetimeFigureOut">
              <a:rPr lang="en-GB" smtClean="0"/>
              <a:t>09/06/2016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959A410-D58F-454B-A075-F87401B259C5}" type="slidenum">
              <a:rPr lang="en-GB" smtClean="0"/>
              <a:t>‹#›</a:t>
            </a:fld>
            <a:endParaRPr lang="en-GB"/>
          </a:p>
        </p:txBody>
      </p:sp>
    </p:spTree>
    <p:extLst>
      <p:ext uri="{BB962C8B-B14F-4D97-AF65-F5344CB8AC3E}">
        <p14:creationId xmlns:p14="http://schemas.microsoft.com/office/powerpoint/2010/main" val="328854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A722A-8DB3-42EB-80AE-26EE2CC9C757}" type="datetimeFigureOut">
              <a:rPr lang="en-GB" smtClean="0"/>
              <a:t>09/06/2016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959A410-D58F-454B-A075-F87401B259C5}" type="slidenum">
              <a:rPr lang="en-GB" smtClean="0"/>
              <a:t>‹#›</a:t>
            </a:fld>
            <a:endParaRPr lang="en-GB"/>
          </a:p>
        </p:txBody>
      </p:sp>
    </p:spTree>
    <p:extLst>
      <p:ext uri="{BB962C8B-B14F-4D97-AF65-F5344CB8AC3E}">
        <p14:creationId xmlns:p14="http://schemas.microsoft.com/office/powerpoint/2010/main" val="2415231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AA722A-8DB3-42EB-80AE-26EE2CC9C757}" type="datetimeFigureOut">
              <a:rPr lang="en-GB" smtClean="0"/>
              <a:t>09/06/2016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59A410-D58F-454B-A075-F87401B259C5}" type="slidenum">
              <a:rPr lang="en-GB" smtClean="0"/>
              <a:t>‹#›</a:t>
            </a:fld>
            <a:endParaRPr lang="en-GB"/>
          </a:p>
        </p:txBody>
      </p:sp>
    </p:spTree>
    <p:extLst>
      <p:ext uri="{BB962C8B-B14F-4D97-AF65-F5344CB8AC3E}">
        <p14:creationId xmlns:p14="http://schemas.microsoft.com/office/powerpoint/2010/main" val="1404753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AA722A-8DB3-42EB-80AE-26EE2CC9C757}" type="datetimeFigureOut">
              <a:rPr lang="en-GB" smtClean="0"/>
              <a:t>09/06/2016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59A410-D58F-454B-A075-F87401B259C5}" type="slidenum">
              <a:rPr lang="en-GB" smtClean="0"/>
              <a:t>‹#›</a:t>
            </a:fld>
            <a:endParaRPr lang="en-GB"/>
          </a:p>
        </p:txBody>
      </p:sp>
    </p:spTree>
    <p:extLst>
      <p:ext uri="{BB962C8B-B14F-4D97-AF65-F5344CB8AC3E}">
        <p14:creationId xmlns:p14="http://schemas.microsoft.com/office/powerpoint/2010/main" val="63088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A722A-8DB3-42EB-80AE-26EE2CC9C757}" type="datetimeFigureOut">
              <a:rPr lang="en-GB" smtClean="0"/>
              <a:t>09/06/2016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9A410-D58F-454B-A075-F87401B259C5}" type="slidenum">
              <a:rPr lang="en-GB" smtClean="0"/>
              <a:t>‹#›</a:t>
            </a:fld>
            <a:endParaRPr lang="en-GB"/>
          </a:p>
        </p:txBody>
      </p:sp>
    </p:spTree>
    <p:extLst>
      <p:ext uri="{BB962C8B-B14F-4D97-AF65-F5344CB8AC3E}">
        <p14:creationId xmlns:p14="http://schemas.microsoft.com/office/powerpoint/2010/main" val="1478210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Safe At Any Speed</a:t>
            </a:r>
            <a:endParaRPr lang="en-US" dirty="0"/>
          </a:p>
        </p:txBody>
      </p:sp>
      <p:sp>
        <p:nvSpPr>
          <p:cNvPr id="3" name="Subtitle 2"/>
          <p:cNvSpPr>
            <a:spLocks noGrp="1"/>
          </p:cNvSpPr>
          <p:nvPr>
            <p:ph type="subTitle" idx="1"/>
          </p:nvPr>
        </p:nvSpPr>
        <p:spPr/>
        <p:txBody>
          <a:bodyPr/>
          <a:lstStyle/>
          <a:p>
            <a:r>
              <a:rPr lang="en-US" dirty="0" smtClean="0"/>
              <a:t>Designed-In Safety for the </a:t>
            </a:r>
            <a:r>
              <a:rPr lang="en-US" dirty="0" err="1" smtClean="0"/>
              <a:t>Microservices</a:t>
            </a:r>
            <a:r>
              <a:rPr lang="en-US" dirty="0" smtClean="0"/>
              <a:t> Application</a:t>
            </a:r>
            <a:endParaRPr lang="en-US" dirty="0"/>
          </a:p>
        </p:txBody>
      </p:sp>
    </p:spTree>
    <p:extLst>
      <p:ext uri="{BB962C8B-B14F-4D97-AF65-F5344CB8AC3E}">
        <p14:creationId xmlns:p14="http://schemas.microsoft.com/office/powerpoint/2010/main" val="38898071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Availability</a:t>
            </a:r>
            <a:endParaRPr lang="en-GB" dirty="0"/>
          </a:p>
        </p:txBody>
      </p:sp>
      <p:sp>
        <p:nvSpPr>
          <p:cNvPr id="5" name="Content Placeholder 4"/>
          <p:cNvSpPr>
            <a:spLocks noGrp="1"/>
          </p:cNvSpPr>
          <p:nvPr>
            <p:ph sz="half" idx="1"/>
          </p:nvPr>
        </p:nvSpPr>
        <p:spPr/>
        <p:txBody>
          <a:bodyPr>
            <a:normAutofit/>
          </a:bodyPr>
          <a:lstStyle/>
          <a:p>
            <a:r>
              <a:rPr lang="en-GB" b="1" dirty="0"/>
              <a:t>Availability</a:t>
            </a:r>
            <a:r>
              <a:rPr lang="en-GB" dirty="0"/>
              <a:t> is the property that the system can respond when required</a:t>
            </a:r>
            <a:r>
              <a:rPr lang="en-GB" dirty="0" smtClean="0"/>
              <a:t>. If a system cannot respond, it is in failure.</a:t>
            </a:r>
          </a:p>
          <a:p>
            <a:r>
              <a:rPr lang="en-GB" dirty="0" smtClean="0"/>
              <a:t>So Availability becomes </a:t>
            </a:r>
            <a:r>
              <a:rPr lang="en-GB" dirty="0"/>
              <a:t>the ability of a system to mask or repair faults, such that the cumulative service outage over a given interval does not exceed a given duration.</a:t>
            </a:r>
          </a:p>
          <a:p>
            <a:endParaRPr lang="en-GB" dirty="0" smtClean="0"/>
          </a:p>
          <a:p>
            <a:endParaRPr lang="en-GB" dirty="0"/>
          </a:p>
        </p:txBody>
      </p:sp>
      <p:pic>
        <p:nvPicPr>
          <p:cNvPr id="6146" name="Picture 2" descr="http://static1.squarespace.com/static/567fc6a140667a31535fb967/t/568fa9a8df40f3f01bc1c3ca/1452255657627/availability_butt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902" y="2088861"/>
            <a:ext cx="2933700"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8607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811308409"/>
              </p:ext>
            </p:extLst>
          </p:nvPr>
        </p:nvGraphicFramePr>
        <p:xfrm>
          <a:off x="838200" y="1825625"/>
          <a:ext cx="10515600" cy="342900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70840">
                <a:tc>
                  <a:txBody>
                    <a:bodyPr/>
                    <a:lstStyle/>
                    <a:p>
                      <a:r>
                        <a:rPr lang="en-GB" sz="2000" dirty="0" smtClean="0"/>
                        <a:t>Availability</a:t>
                      </a:r>
                      <a:endParaRPr lang="en-GB" sz="2000" dirty="0"/>
                    </a:p>
                  </a:txBody>
                  <a:tcPr/>
                </a:tc>
                <a:tc>
                  <a:txBody>
                    <a:bodyPr/>
                    <a:lstStyle/>
                    <a:p>
                      <a:r>
                        <a:rPr lang="en-GB" dirty="0" smtClean="0"/>
                        <a:t>Downtime/year</a:t>
                      </a:r>
                      <a:endParaRPr lang="en-GB" dirty="0"/>
                    </a:p>
                  </a:txBody>
                  <a:tcPr/>
                </a:tc>
                <a:tc>
                  <a:txBody>
                    <a:bodyPr/>
                    <a:lstStyle/>
                    <a:p>
                      <a:r>
                        <a:rPr lang="en-GB" dirty="0" smtClean="0"/>
                        <a:t>Downtime/month</a:t>
                      </a:r>
                      <a:endParaRPr lang="en-GB" dirty="0"/>
                    </a:p>
                  </a:txBody>
                  <a:tcPr/>
                </a:tc>
                <a:tc>
                  <a:txBody>
                    <a:bodyPr/>
                    <a:lstStyle/>
                    <a:p>
                      <a:r>
                        <a:rPr lang="en-GB" dirty="0" smtClean="0"/>
                        <a:t>Downtime/week</a:t>
                      </a:r>
                      <a:endParaRPr lang="en-GB" dirty="0"/>
                    </a:p>
                  </a:txBody>
                  <a:tcPr/>
                </a:tc>
                <a:tc>
                  <a:txBody>
                    <a:bodyPr/>
                    <a:lstStyle/>
                    <a:p>
                      <a:r>
                        <a:rPr lang="en-GB" dirty="0" smtClean="0"/>
                        <a:t>Downtime/day</a:t>
                      </a:r>
                      <a:endParaRPr lang="en-GB" dirty="0"/>
                    </a:p>
                  </a:txBody>
                  <a:tcPr/>
                </a:tc>
              </a:tr>
              <a:tr h="370840">
                <a:tc>
                  <a:txBody>
                    <a:bodyPr/>
                    <a:lstStyle/>
                    <a:p>
                      <a:pPr algn="l"/>
                      <a:r>
                        <a:rPr lang="en-GB" dirty="0"/>
                        <a:t>90% ("one nine")</a:t>
                      </a:r>
                    </a:p>
                  </a:txBody>
                  <a:tcPr anchor="ctr"/>
                </a:tc>
                <a:tc>
                  <a:txBody>
                    <a:bodyPr/>
                    <a:lstStyle/>
                    <a:p>
                      <a:r>
                        <a:rPr lang="en-GB"/>
                        <a:t>36.5 days</a:t>
                      </a:r>
                    </a:p>
                  </a:txBody>
                  <a:tcPr anchor="ctr"/>
                </a:tc>
                <a:tc>
                  <a:txBody>
                    <a:bodyPr/>
                    <a:lstStyle/>
                    <a:p>
                      <a:r>
                        <a:rPr lang="en-GB"/>
                        <a:t>72 hours</a:t>
                      </a:r>
                    </a:p>
                  </a:txBody>
                  <a:tcPr anchor="ctr"/>
                </a:tc>
                <a:tc>
                  <a:txBody>
                    <a:bodyPr/>
                    <a:lstStyle/>
                    <a:p>
                      <a:r>
                        <a:rPr lang="en-GB"/>
                        <a:t>16.8 hours</a:t>
                      </a:r>
                    </a:p>
                  </a:txBody>
                  <a:tcPr anchor="ctr"/>
                </a:tc>
                <a:tc>
                  <a:txBody>
                    <a:bodyPr/>
                    <a:lstStyle/>
                    <a:p>
                      <a:r>
                        <a:rPr lang="en-GB" dirty="0"/>
                        <a:t>2.4 hours</a:t>
                      </a:r>
                    </a:p>
                  </a:txBody>
                  <a:tcPr anchor="ctr"/>
                </a:tc>
              </a:tr>
              <a:tr h="370840">
                <a:tc>
                  <a:txBody>
                    <a:bodyPr/>
                    <a:lstStyle/>
                    <a:p>
                      <a:pPr algn="l"/>
                      <a:r>
                        <a:rPr lang="en-GB"/>
                        <a:t>99% ("two nines")</a:t>
                      </a:r>
                    </a:p>
                  </a:txBody>
                  <a:tcPr anchor="ctr"/>
                </a:tc>
                <a:tc>
                  <a:txBody>
                    <a:bodyPr/>
                    <a:lstStyle/>
                    <a:p>
                      <a:r>
                        <a:rPr lang="en-GB"/>
                        <a:t>3.65 days</a:t>
                      </a:r>
                    </a:p>
                  </a:txBody>
                  <a:tcPr anchor="ctr"/>
                </a:tc>
                <a:tc>
                  <a:txBody>
                    <a:bodyPr/>
                    <a:lstStyle/>
                    <a:p>
                      <a:r>
                        <a:rPr lang="en-GB"/>
                        <a:t>7.20 hours</a:t>
                      </a:r>
                    </a:p>
                  </a:txBody>
                  <a:tcPr anchor="ctr"/>
                </a:tc>
                <a:tc>
                  <a:txBody>
                    <a:bodyPr/>
                    <a:lstStyle/>
                    <a:p>
                      <a:r>
                        <a:rPr lang="en-GB"/>
                        <a:t>1.68 hours</a:t>
                      </a:r>
                    </a:p>
                  </a:txBody>
                  <a:tcPr anchor="ctr"/>
                </a:tc>
                <a:tc>
                  <a:txBody>
                    <a:bodyPr/>
                    <a:lstStyle/>
                    <a:p>
                      <a:r>
                        <a:rPr lang="en-GB" dirty="0"/>
                        <a:t>14.4 minutes</a:t>
                      </a:r>
                    </a:p>
                  </a:txBody>
                  <a:tcPr anchor="ctr"/>
                </a:tc>
              </a:tr>
              <a:tr h="370840">
                <a:tc>
                  <a:txBody>
                    <a:bodyPr/>
                    <a:lstStyle/>
                    <a:p>
                      <a:pPr algn="l"/>
                      <a:r>
                        <a:rPr lang="en-GB" dirty="0"/>
                        <a:t>99.9% ("three nines")</a:t>
                      </a:r>
                    </a:p>
                  </a:txBody>
                  <a:tcPr anchor="ctr"/>
                </a:tc>
                <a:tc>
                  <a:txBody>
                    <a:bodyPr/>
                    <a:lstStyle/>
                    <a:p>
                      <a:r>
                        <a:rPr lang="en-GB"/>
                        <a:t>8.76 hours</a:t>
                      </a:r>
                    </a:p>
                  </a:txBody>
                  <a:tcPr anchor="ctr"/>
                </a:tc>
                <a:tc>
                  <a:txBody>
                    <a:bodyPr/>
                    <a:lstStyle/>
                    <a:p>
                      <a:r>
                        <a:rPr lang="en-GB"/>
                        <a:t>43.8 minutes</a:t>
                      </a:r>
                    </a:p>
                  </a:txBody>
                  <a:tcPr anchor="ctr"/>
                </a:tc>
                <a:tc>
                  <a:txBody>
                    <a:bodyPr/>
                    <a:lstStyle/>
                    <a:p>
                      <a:r>
                        <a:rPr lang="en-GB" dirty="0"/>
                        <a:t>10.1 minutes</a:t>
                      </a:r>
                    </a:p>
                  </a:txBody>
                  <a:tcPr anchor="ctr"/>
                </a:tc>
                <a:tc>
                  <a:txBody>
                    <a:bodyPr/>
                    <a:lstStyle/>
                    <a:p>
                      <a:r>
                        <a:rPr lang="en-GB" dirty="0"/>
                        <a:t>1.44 minutes</a:t>
                      </a:r>
                    </a:p>
                  </a:txBody>
                  <a:tcPr anchor="ctr"/>
                </a:tc>
              </a:tr>
              <a:tr h="370840">
                <a:tc>
                  <a:txBody>
                    <a:bodyPr/>
                    <a:lstStyle/>
                    <a:p>
                      <a:pPr algn="l"/>
                      <a:r>
                        <a:rPr lang="en-GB" dirty="0"/>
                        <a:t>99.95</a:t>
                      </a:r>
                      <a:r>
                        <a:rPr lang="en-GB" dirty="0" smtClean="0"/>
                        <a:t>%*</a:t>
                      </a:r>
                      <a:endParaRPr lang="en-GB" dirty="0"/>
                    </a:p>
                  </a:txBody>
                  <a:tcPr anchor="ctr"/>
                </a:tc>
                <a:tc>
                  <a:txBody>
                    <a:bodyPr/>
                    <a:lstStyle/>
                    <a:p>
                      <a:r>
                        <a:rPr lang="en-GB" dirty="0"/>
                        <a:t>4.38 hours</a:t>
                      </a:r>
                    </a:p>
                  </a:txBody>
                  <a:tcPr anchor="ctr"/>
                </a:tc>
                <a:tc>
                  <a:txBody>
                    <a:bodyPr/>
                    <a:lstStyle/>
                    <a:p>
                      <a:r>
                        <a:rPr lang="en-GB" dirty="0"/>
                        <a:t>21.56 minutes</a:t>
                      </a:r>
                    </a:p>
                  </a:txBody>
                  <a:tcPr anchor="ctr"/>
                </a:tc>
                <a:tc>
                  <a:txBody>
                    <a:bodyPr/>
                    <a:lstStyle/>
                    <a:p>
                      <a:r>
                        <a:rPr lang="en-GB" dirty="0"/>
                        <a:t>5.04 minutes</a:t>
                      </a:r>
                    </a:p>
                  </a:txBody>
                  <a:tcPr anchor="ctr"/>
                </a:tc>
                <a:tc>
                  <a:txBody>
                    <a:bodyPr/>
                    <a:lstStyle/>
                    <a:p>
                      <a:r>
                        <a:rPr lang="en-GB" dirty="0"/>
                        <a:t>43.2 seconds</a:t>
                      </a:r>
                    </a:p>
                  </a:txBody>
                  <a:tcPr anchor="ctr"/>
                </a:tc>
              </a:tr>
              <a:tr h="370840">
                <a:tc>
                  <a:txBody>
                    <a:bodyPr/>
                    <a:lstStyle/>
                    <a:p>
                      <a:pPr algn="l"/>
                      <a:r>
                        <a:rPr lang="en-GB" dirty="0"/>
                        <a:t>99.99% ("four nines")</a:t>
                      </a:r>
                    </a:p>
                  </a:txBody>
                  <a:tcPr anchor="ctr"/>
                </a:tc>
                <a:tc>
                  <a:txBody>
                    <a:bodyPr/>
                    <a:lstStyle/>
                    <a:p>
                      <a:r>
                        <a:rPr lang="en-GB"/>
                        <a:t>52.56 minutes</a:t>
                      </a:r>
                    </a:p>
                  </a:txBody>
                  <a:tcPr anchor="ctr"/>
                </a:tc>
                <a:tc>
                  <a:txBody>
                    <a:bodyPr/>
                    <a:lstStyle/>
                    <a:p>
                      <a:r>
                        <a:rPr lang="en-GB"/>
                        <a:t>4.38 minutes</a:t>
                      </a:r>
                    </a:p>
                  </a:txBody>
                  <a:tcPr anchor="ctr"/>
                </a:tc>
                <a:tc>
                  <a:txBody>
                    <a:bodyPr/>
                    <a:lstStyle/>
                    <a:p>
                      <a:r>
                        <a:rPr lang="en-GB"/>
                        <a:t>1.01 minutes</a:t>
                      </a:r>
                    </a:p>
                  </a:txBody>
                  <a:tcPr anchor="ctr"/>
                </a:tc>
                <a:tc>
                  <a:txBody>
                    <a:bodyPr/>
                    <a:lstStyle/>
                    <a:p>
                      <a:r>
                        <a:rPr lang="en-GB" dirty="0"/>
                        <a:t>8.66 seconds</a:t>
                      </a:r>
                    </a:p>
                  </a:txBody>
                  <a:tcPr anchor="ctr"/>
                </a:tc>
              </a:tr>
              <a:tr h="370840">
                <a:tc>
                  <a:txBody>
                    <a:bodyPr/>
                    <a:lstStyle/>
                    <a:p>
                      <a:pPr algn="l"/>
                      <a:r>
                        <a:rPr lang="en-GB"/>
                        <a:t>99.999% ("five nines")</a:t>
                      </a:r>
                    </a:p>
                  </a:txBody>
                  <a:tcPr anchor="ctr"/>
                </a:tc>
                <a:tc>
                  <a:txBody>
                    <a:bodyPr/>
                    <a:lstStyle/>
                    <a:p>
                      <a:r>
                        <a:rPr lang="en-GB"/>
                        <a:t>5.26 minutes</a:t>
                      </a:r>
                    </a:p>
                  </a:txBody>
                  <a:tcPr anchor="ctr"/>
                </a:tc>
                <a:tc>
                  <a:txBody>
                    <a:bodyPr/>
                    <a:lstStyle/>
                    <a:p>
                      <a:r>
                        <a:rPr lang="en-GB"/>
                        <a:t>25.9 seconds</a:t>
                      </a:r>
                    </a:p>
                  </a:txBody>
                  <a:tcPr anchor="ctr"/>
                </a:tc>
                <a:tc>
                  <a:txBody>
                    <a:bodyPr/>
                    <a:lstStyle/>
                    <a:p>
                      <a:r>
                        <a:rPr lang="en-GB"/>
                        <a:t>6.05 seconds</a:t>
                      </a:r>
                    </a:p>
                  </a:txBody>
                  <a:tcPr anchor="ctr"/>
                </a:tc>
                <a:tc>
                  <a:txBody>
                    <a:bodyPr/>
                    <a:lstStyle/>
                    <a:p>
                      <a:r>
                        <a:rPr lang="en-GB" dirty="0"/>
                        <a:t>864.3 milliseconds</a:t>
                      </a:r>
                    </a:p>
                  </a:txBody>
                  <a:tcPr anchor="ctr"/>
                </a:tc>
              </a:tr>
            </a:tbl>
          </a:graphicData>
        </a:graphic>
      </p:graphicFrame>
      <p:sp>
        <p:nvSpPr>
          <p:cNvPr id="8" name="TextBox 7"/>
          <p:cNvSpPr txBox="1"/>
          <p:nvPr/>
        </p:nvSpPr>
        <p:spPr>
          <a:xfrm>
            <a:off x="924791" y="748145"/>
            <a:ext cx="10342418" cy="461665"/>
          </a:xfrm>
          <a:prstGeom prst="rect">
            <a:avLst/>
          </a:prstGeom>
          <a:noFill/>
        </p:spPr>
        <p:txBody>
          <a:bodyPr wrap="square" rtlCol="0">
            <a:spAutoFit/>
          </a:bodyPr>
          <a:lstStyle/>
          <a:p>
            <a:r>
              <a:rPr lang="en-GB" sz="2400" dirty="0" smtClean="0"/>
              <a:t>Failure is to a human or system observer of the system – and is thus subjective</a:t>
            </a:r>
            <a:endParaRPr lang="en-GB" sz="2400" dirty="0"/>
          </a:p>
        </p:txBody>
      </p:sp>
      <p:sp>
        <p:nvSpPr>
          <p:cNvPr id="9" name="TextBox 8"/>
          <p:cNvSpPr txBox="1"/>
          <p:nvPr/>
        </p:nvSpPr>
        <p:spPr>
          <a:xfrm>
            <a:off x="1077191" y="5708065"/>
            <a:ext cx="10342418" cy="400110"/>
          </a:xfrm>
          <a:prstGeom prst="rect">
            <a:avLst/>
          </a:prstGeom>
          <a:noFill/>
        </p:spPr>
        <p:txBody>
          <a:bodyPr wrap="square" rtlCol="0">
            <a:spAutoFit/>
          </a:bodyPr>
          <a:lstStyle/>
          <a:p>
            <a:pPr algn="r"/>
            <a:r>
              <a:rPr lang="en-GB" sz="2000" dirty="0" smtClean="0"/>
              <a:t>* AWS EC2 instance SLA</a:t>
            </a:r>
            <a:endParaRPr lang="en-GB" sz="2000" dirty="0"/>
          </a:p>
        </p:txBody>
      </p:sp>
    </p:spTree>
    <p:extLst>
      <p:ext uri="{BB962C8B-B14F-4D97-AF65-F5344CB8AC3E}">
        <p14:creationId xmlns:p14="http://schemas.microsoft.com/office/powerpoint/2010/main" val="3329433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Availability Tactics</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2694825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82782" y="2961698"/>
            <a:ext cx="5181600" cy="1582593"/>
          </a:xfrm>
        </p:spPr>
        <p:txBody>
          <a:bodyPr>
            <a:normAutofit/>
          </a:bodyPr>
          <a:lstStyle/>
          <a:p>
            <a:r>
              <a:rPr lang="en-GB" dirty="0" smtClean="0"/>
              <a:t>Prevention</a:t>
            </a:r>
          </a:p>
          <a:p>
            <a:r>
              <a:rPr lang="en-GB" dirty="0" smtClean="0"/>
              <a:t>Detection</a:t>
            </a:r>
          </a:p>
          <a:p>
            <a:r>
              <a:rPr lang="en-GB" dirty="0" smtClean="0"/>
              <a:t>Recovery</a:t>
            </a:r>
            <a:endParaRPr lang="en-GB" dirty="0"/>
          </a:p>
        </p:txBody>
      </p:sp>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7000" y="2286794"/>
            <a:ext cx="4572000" cy="3429000"/>
          </a:xfrm>
        </p:spPr>
      </p:pic>
    </p:spTree>
    <p:extLst>
      <p:ext uri="{BB962C8B-B14F-4D97-AF65-F5344CB8AC3E}">
        <p14:creationId xmlns:p14="http://schemas.microsoft.com/office/powerpoint/2010/main" val="22910671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Fault Prevention</a:t>
            </a:r>
            <a:endParaRPr lang="en-GB" dirty="0"/>
          </a:p>
        </p:txBody>
      </p:sp>
      <p:sp>
        <p:nvSpPr>
          <p:cNvPr id="3" name="Content Placeholder 2"/>
          <p:cNvSpPr>
            <a:spLocks noGrp="1"/>
          </p:cNvSpPr>
          <p:nvPr>
            <p:ph idx="1"/>
          </p:nvPr>
        </p:nvSpPr>
        <p:spPr>
          <a:xfrm>
            <a:off x="838194" y="1690688"/>
            <a:ext cx="10515600" cy="1745239"/>
          </a:xfrm>
        </p:spPr>
        <p:txBody>
          <a:bodyPr>
            <a:normAutofit/>
          </a:bodyPr>
          <a:lstStyle/>
          <a:p>
            <a:pPr algn="ctr"/>
            <a:r>
              <a:rPr lang="en-GB" dirty="0" smtClean="0"/>
              <a:t>TDD, Pairing/Reviews, Acceptance Tests, Exploratory Testing</a:t>
            </a:r>
          </a:p>
          <a:p>
            <a:pPr lvl="1" algn="ctr"/>
            <a:r>
              <a:rPr lang="en-GB" dirty="0" smtClean="0"/>
              <a:t>All help to catch defects during the SLDC</a:t>
            </a:r>
          </a:p>
          <a:p>
            <a:pPr algn="ctr"/>
            <a:r>
              <a:rPr lang="en-GB" dirty="0" smtClean="0"/>
              <a:t>Training can create awareness of typical faults in code</a:t>
            </a:r>
          </a:p>
        </p:txBody>
      </p:sp>
      <p:sp>
        <p:nvSpPr>
          <p:cNvPr id="4" name="TextBox 3"/>
          <p:cNvSpPr txBox="1"/>
          <p:nvPr/>
        </p:nvSpPr>
        <p:spPr>
          <a:xfrm>
            <a:off x="3463636" y="5084618"/>
            <a:ext cx="4170219" cy="523220"/>
          </a:xfrm>
          <a:prstGeom prst="rect">
            <a:avLst/>
          </a:prstGeom>
          <a:noFill/>
        </p:spPr>
        <p:txBody>
          <a:bodyPr wrap="square" rtlCol="0">
            <a:spAutoFit/>
          </a:bodyPr>
          <a:lstStyle/>
          <a:p>
            <a:pPr algn="ctr"/>
            <a:r>
              <a:rPr lang="en-GB" sz="2800" dirty="0" smtClean="0"/>
              <a:t>Particularly Dormant Faults</a:t>
            </a:r>
            <a:endParaRPr lang="en-GB" sz="2800" dirty="0"/>
          </a:p>
        </p:txBody>
      </p:sp>
      <p:sp>
        <p:nvSpPr>
          <p:cNvPr id="5" name="TextBox 4"/>
          <p:cNvSpPr txBox="1"/>
          <p:nvPr/>
        </p:nvSpPr>
        <p:spPr>
          <a:xfrm>
            <a:off x="2701630" y="3890940"/>
            <a:ext cx="6317674" cy="738664"/>
          </a:xfrm>
          <a:prstGeom prst="rect">
            <a:avLst/>
          </a:prstGeom>
          <a:noFill/>
        </p:spPr>
        <p:txBody>
          <a:bodyPr wrap="square" rtlCol="0">
            <a:spAutoFit/>
          </a:bodyPr>
          <a:lstStyle/>
          <a:p>
            <a:pPr algn="ctr"/>
            <a:r>
              <a:rPr lang="en-GB" sz="2400" dirty="0"/>
              <a:t>But… many faults will escape these processes</a:t>
            </a:r>
          </a:p>
          <a:p>
            <a:pPr algn="ctr"/>
            <a:endParaRPr lang="en-GB" dirty="0"/>
          </a:p>
        </p:txBody>
      </p:sp>
    </p:spTree>
    <p:extLst>
      <p:ext uri="{BB962C8B-B14F-4D97-AF65-F5344CB8AC3E}">
        <p14:creationId xmlns:p14="http://schemas.microsoft.com/office/powerpoint/2010/main" val="913595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Preventing Stealth-Mode Faults</a:t>
            </a:r>
            <a:endParaRPr lang="en-GB" dirty="0"/>
          </a:p>
        </p:txBody>
      </p:sp>
      <p:sp>
        <p:nvSpPr>
          <p:cNvPr id="3" name="Content Placeholder 2"/>
          <p:cNvSpPr>
            <a:spLocks noGrp="1"/>
          </p:cNvSpPr>
          <p:nvPr>
            <p:ph sz="half" idx="1"/>
          </p:nvPr>
        </p:nvSpPr>
        <p:spPr/>
        <p:txBody>
          <a:bodyPr>
            <a:normAutofit/>
          </a:bodyPr>
          <a:lstStyle/>
          <a:p>
            <a:r>
              <a:rPr lang="en-GB" dirty="0" smtClean="0"/>
              <a:t>Waking Dormant Faults</a:t>
            </a:r>
            <a:endParaRPr lang="en-GB" dirty="0"/>
          </a:p>
          <a:p>
            <a:pPr lvl="1"/>
            <a:r>
              <a:rPr lang="en-GB" dirty="0"/>
              <a:t>Concurrency </a:t>
            </a:r>
            <a:endParaRPr lang="en-GB" dirty="0" smtClean="0"/>
          </a:p>
          <a:p>
            <a:pPr lvl="1"/>
            <a:r>
              <a:rPr lang="en-GB" dirty="0" smtClean="0"/>
              <a:t>Resource </a:t>
            </a:r>
            <a:r>
              <a:rPr lang="en-GB" dirty="0"/>
              <a:t>Leaks</a:t>
            </a:r>
          </a:p>
          <a:p>
            <a:pPr lvl="1"/>
            <a:r>
              <a:rPr lang="en-GB" dirty="0" smtClean="0"/>
              <a:t>Data </a:t>
            </a:r>
            <a:r>
              <a:rPr lang="en-GB" dirty="0"/>
              <a:t>growth.</a:t>
            </a:r>
          </a:p>
          <a:p>
            <a:r>
              <a:rPr lang="en-GB" dirty="0"/>
              <a:t>Predicting Dormant Faults</a:t>
            </a:r>
          </a:p>
          <a:p>
            <a:pPr lvl="1"/>
            <a:r>
              <a:rPr lang="en-GB" dirty="0"/>
              <a:t>Multi-user Testing</a:t>
            </a:r>
          </a:p>
          <a:p>
            <a:pPr lvl="1"/>
            <a:r>
              <a:rPr lang="en-GB" dirty="0"/>
              <a:t>Soak Testing</a:t>
            </a:r>
          </a:p>
          <a:p>
            <a:pPr lvl="1"/>
            <a:r>
              <a:rPr lang="en-GB" dirty="0"/>
              <a:t>Load Testing</a:t>
            </a:r>
          </a:p>
          <a:p>
            <a:endParaRPr lang="en-GB" dirty="0"/>
          </a:p>
        </p:txBody>
      </p:sp>
      <p:pic>
        <p:nvPicPr>
          <p:cNvPr id="7170" name="Picture 2" descr="https://encrypted-tbn2.gstatic.com/images?q=tbn:ANd9GcSdm04PWn-yFNVM97UDXpiP0w3cqzy5MIUfkBfxEg06tFtKmg9tt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186781"/>
            <a:ext cx="504825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2335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1215" y="1825625"/>
            <a:ext cx="10515600" cy="1180811"/>
          </a:xfrm>
        </p:spPr>
        <p:txBody>
          <a:bodyPr>
            <a:normAutofit/>
          </a:bodyPr>
          <a:lstStyle/>
          <a:p>
            <a:pPr marL="0" indent="0" algn="ctr">
              <a:buNone/>
            </a:pPr>
            <a:r>
              <a:rPr lang="en-GB" dirty="0" smtClean="0"/>
              <a:t>Even with these approaches, </a:t>
            </a:r>
            <a:r>
              <a:rPr lang="en-GB" dirty="0"/>
              <a:t>it is just fantasy to expect every single bug to be found by QA. </a:t>
            </a:r>
          </a:p>
          <a:p>
            <a:pPr marL="0" indent="0">
              <a:buNone/>
            </a:pPr>
            <a:endParaRPr lang="en-GB" dirty="0"/>
          </a:p>
          <a:p>
            <a:endParaRPr lang="en-GB" dirty="0"/>
          </a:p>
        </p:txBody>
      </p:sp>
      <p:sp>
        <p:nvSpPr>
          <p:cNvPr id="5" name="TextBox 4"/>
          <p:cNvSpPr txBox="1"/>
          <p:nvPr/>
        </p:nvSpPr>
        <p:spPr>
          <a:xfrm>
            <a:off x="4530504" y="4003964"/>
            <a:ext cx="2937022" cy="523220"/>
          </a:xfrm>
          <a:prstGeom prst="rect">
            <a:avLst/>
          </a:prstGeom>
          <a:noFill/>
        </p:spPr>
        <p:txBody>
          <a:bodyPr wrap="none" rtlCol="0">
            <a:spAutoFit/>
          </a:bodyPr>
          <a:lstStyle/>
          <a:p>
            <a:pPr algn="ctr"/>
            <a:r>
              <a:rPr lang="en-GB" sz="2800" dirty="0"/>
              <a:t>Faults </a:t>
            </a:r>
            <a:r>
              <a:rPr lang="en-GB" sz="2800" b="1" dirty="0"/>
              <a:t>will</a:t>
            </a:r>
            <a:r>
              <a:rPr lang="en-GB" sz="2800" dirty="0"/>
              <a:t> happen.</a:t>
            </a:r>
          </a:p>
        </p:txBody>
      </p:sp>
    </p:spTree>
    <p:extLst>
      <p:ext uri="{BB962C8B-B14F-4D97-AF65-F5344CB8AC3E}">
        <p14:creationId xmlns:p14="http://schemas.microsoft.com/office/powerpoint/2010/main" val="10003501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Fault Detection</a:t>
            </a:r>
            <a:endParaRPr lang="en-GB" dirty="0"/>
          </a:p>
        </p:txBody>
      </p:sp>
      <p:sp>
        <p:nvSpPr>
          <p:cNvPr id="3" name="Content Placeholder 2"/>
          <p:cNvSpPr>
            <a:spLocks noGrp="1"/>
          </p:cNvSpPr>
          <p:nvPr>
            <p:ph idx="1"/>
          </p:nvPr>
        </p:nvSpPr>
        <p:spPr>
          <a:xfrm>
            <a:off x="838200" y="1825625"/>
            <a:ext cx="10515600" cy="682048"/>
          </a:xfrm>
        </p:spPr>
        <p:txBody>
          <a:bodyPr/>
          <a:lstStyle/>
          <a:p>
            <a:pPr marL="0" indent="0" algn="ctr">
              <a:buNone/>
            </a:pPr>
            <a:r>
              <a:rPr lang="en-GB" dirty="0" smtClean="0"/>
              <a:t>You can’t manage what you cannot measure.</a:t>
            </a:r>
            <a:endParaRPr lang="en-GB" dirty="0"/>
          </a:p>
        </p:txBody>
      </p:sp>
      <p:sp>
        <p:nvSpPr>
          <p:cNvPr id="4" name="Content Placeholder 2"/>
          <p:cNvSpPr txBox="1">
            <a:spLocks/>
          </p:cNvSpPr>
          <p:nvPr/>
        </p:nvSpPr>
        <p:spPr>
          <a:xfrm>
            <a:off x="990600" y="3058681"/>
            <a:ext cx="10515600" cy="1291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smtClean="0"/>
              <a:t>A lot of monitoring is focused on providing forensic evidence for the investigation after an incident. It is the equivalent of a black-box or flight recorder.</a:t>
            </a:r>
            <a:endParaRPr lang="en-GB" dirty="0"/>
          </a:p>
        </p:txBody>
      </p:sp>
      <p:sp>
        <p:nvSpPr>
          <p:cNvPr id="5" name="Content Placeholder 2"/>
          <p:cNvSpPr txBox="1">
            <a:spLocks/>
          </p:cNvSpPr>
          <p:nvPr/>
        </p:nvSpPr>
        <p:spPr>
          <a:xfrm>
            <a:off x="1115290" y="4845915"/>
            <a:ext cx="10515600" cy="12916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smtClean="0"/>
              <a:t>Monitoring key resources and </a:t>
            </a:r>
            <a:r>
              <a:rPr lang="en-GB" dirty="0"/>
              <a:t>transactions </a:t>
            </a:r>
            <a:r>
              <a:rPr lang="en-GB" dirty="0" smtClean="0"/>
              <a:t>to understand memory, queue lengths, disk space, and head-blocking can alert operators to faults and help prevent them becoming errors, or errors becoming failure.</a:t>
            </a:r>
            <a:endParaRPr lang="en-GB" dirty="0"/>
          </a:p>
        </p:txBody>
      </p:sp>
    </p:spTree>
    <p:extLst>
      <p:ext uri="{BB962C8B-B14F-4D97-AF65-F5344CB8AC3E}">
        <p14:creationId xmlns:p14="http://schemas.microsoft.com/office/powerpoint/2010/main" val="2217417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Performance Management</a:t>
            </a:r>
            <a:endParaRPr lang="en-GB" dirty="0"/>
          </a:p>
        </p:txBody>
      </p:sp>
      <p:sp>
        <p:nvSpPr>
          <p:cNvPr id="4" name="Content Placeholder 3"/>
          <p:cNvSpPr>
            <a:spLocks noGrp="1"/>
          </p:cNvSpPr>
          <p:nvPr>
            <p:ph sz="half" idx="1"/>
          </p:nvPr>
        </p:nvSpPr>
        <p:spPr/>
        <p:txBody>
          <a:bodyPr/>
          <a:lstStyle/>
          <a:p>
            <a:r>
              <a:rPr lang="en-GB" dirty="0" smtClean="0"/>
              <a:t>APM tools provide a ‘real-time’ view of a system.</a:t>
            </a:r>
          </a:p>
          <a:p>
            <a:pPr lvl="1"/>
            <a:r>
              <a:rPr lang="en-GB" dirty="0" smtClean="0"/>
              <a:t>End-User Experience</a:t>
            </a:r>
          </a:p>
          <a:p>
            <a:pPr lvl="1"/>
            <a:r>
              <a:rPr lang="en-GB" dirty="0" smtClean="0"/>
              <a:t>Business Transactions</a:t>
            </a:r>
          </a:p>
          <a:p>
            <a:pPr lvl="1"/>
            <a:r>
              <a:rPr lang="en-GB" dirty="0" smtClean="0"/>
              <a:t>Deep-Dive Component Framework</a:t>
            </a:r>
          </a:p>
          <a:p>
            <a:r>
              <a:rPr lang="en-GB" dirty="0" smtClean="0"/>
              <a:t>Also tend to provide</a:t>
            </a:r>
          </a:p>
          <a:p>
            <a:pPr lvl="1"/>
            <a:r>
              <a:rPr lang="en-GB" dirty="0" smtClean="0"/>
              <a:t>Resource Monitoring</a:t>
            </a:r>
          </a:p>
          <a:p>
            <a:pPr lvl="1"/>
            <a:r>
              <a:rPr lang="en-GB" dirty="0" smtClean="0"/>
              <a:t>Alerts</a:t>
            </a:r>
          </a:p>
          <a:p>
            <a:pPr lvl="1"/>
            <a:endParaRPr lang="en-GB" dirty="0"/>
          </a:p>
        </p:txBody>
      </p:sp>
      <p:pic>
        <p:nvPicPr>
          <p:cNvPr id="1026" name="Picture 2" descr="https://upload.wikimedia.org/wikipedia/en/thumb/6/6a/APM_Conceptual_Framework.jpg/500px-APM_Conceptual_Framewo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6593" y="1825625"/>
            <a:ext cx="47625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0567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Fault Recovery</a:t>
            </a:r>
            <a:endParaRPr lang="en-GB" dirty="0"/>
          </a:p>
        </p:txBody>
      </p:sp>
      <p:sp>
        <p:nvSpPr>
          <p:cNvPr id="3" name="Content Placeholder 2"/>
          <p:cNvSpPr>
            <a:spLocks noGrp="1"/>
          </p:cNvSpPr>
          <p:nvPr>
            <p:ph idx="1"/>
          </p:nvPr>
        </p:nvSpPr>
        <p:spPr/>
        <p:txBody>
          <a:bodyPr>
            <a:normAutofit lnSpcReduction="10000"/>
          </a:bodyPr>
          <a:lstStyle/>
          <a:p>
            <a:r>
              <a:rPr lang="en-GB" dirty="0"/>
              <a:t>If you cannot eliminate </a:t>
            </a:r>
            <a:r>
              <a:rPr lang="en-GB" dirty="0" smtClean="0"/>
              <a:t>faults your </a:t>
            </a:r>
            <a:r>
              <a:rPr lang="en-GB" dirty="0"/>
              <a:t>only choice is to survive them</a:t>
            </a:r>
            <a:r>
              <a:rPr lang="en-GB" dirty="0" smtClean="0"/>
              <a:t>.</a:t>
            </a:r>
          </a:p>
          <a:p>
            <a:r>
              <a:rPr lang="en-GB" dirty="0" smtClean="0"/>
              <a:t>The primary concern when surviving a fault is to prevent the propagation of that fault beyond the system it occurs in to other systems.</a:t>
            </a:r>
          </a:p>
          <a:p>
            <a:r>
              <a:rPr lang="en-GB" dirty="0" smtClean="0"/>
              <a:t>In microservices architectures, where you may have services that depend on other services for their availability you need to ensure that a fault does not propagate to those dependant services.</a:t>
            </a:r>
          </a:p>
          <a:p>
            <a:r>
              <a:rPr lang="en-GB" dirty="0" smtClean="0"/>
              <a:t>You must not allow faults to become </a:t>
            </a:r>
            <a:r>
              <a:rPr lang="en-GB" i="1" dirty="0" smtClean="0"/>
              <a:t>cascade failure</a:t>
            </a:r>
            <a:r>
              <a:rPr lang="en-GB" dirty="0" smtClean="0"/>
              <a:t>.</a:t>
            </a:r>
          </a:p>
          <a:p>
            <a:r>
              <a:rPr lang="en-GB" dirty="0" smtClean="0"/>
              <a:t>Resilience is the ability of a system to remain available in the face of faults. </a:t>
            </a:r>
            <a:endParaRPr lang="en-GB" dirty="0"/>
          </a:p>
        </p:txBody>
      </p:sp>
    </p:spTree>
    <p:extLst>
      <p:ext uri="{BB962C8B-B14F-4D97-AF65-F5344CB8AC3E}">
        <p14:creationId xmlns:p14="http://schemas.microsoft.com/office/powerpoint/2010/main" val="7886500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you?</a:t>
            </a:r>
            <a:endParaRPr lang="en-US" dirty="0"/>
          </a:p>
        </p:txBody>
      </p:sp>
      <p:sp>
        <p:nvSpPr>
          <p:cNvPr id="3" name="Content Placeholder 2"/>
          <p:cNvSpPr>
            <a:spLocks noGrp="1"/>
          </p:cNvSpPr>
          <p:nvPr>
            <p:ph idx="1"/>
          </p:nvPr>
        </p:nvSpPr>
        <p:spPr/>
        <p:txBody>
          <a:bodyPr>
            <a:normAutofit/>
          </a:bodyPr>
          <a:lstStyle/>
          <a:p>
            <a:r>
              <a:rPr lang="en-GB" dirty="0" smtClean="0"/>
              <a:t>Software Developer for 20 years</a:t>
            </a:r>
          </a:p>
          <a:p>
            <a:pPr lvl="1"/>
            <a:r>
              <a:rPr lang="en-GB" dirty="0" smtClean="0"/>
              <a:t>Worked mainly for ISVs</a:t>
            </a:r>
          </a:p>
          <a:p>
            <a:pPr lvl="2"/>
            <a:r>
              <a:rPr lang="en-GB" dirty="0" smtClean="0"/>
              <a:t>Reuters, SunGard, Misys, Huddle</a:t>
            </a:r>
          </a:p>
          <a:p>
            <a:pPr lvl="1"/>
            <a:r>
              <a:rPr lang="en-GB" dirty="0" smtClean="0"/>
              <a:t>Worked for a couple of MIS departments</a:t>
            </a:r>
          </a:p>
          <a:p>
            <a:pPr lvl="2"/>
            <a:r>
              <a:rPr lang="en-GB" dirty="0" smtClean="0"/>
              <a:t>DTI, Beazley</a:t>
            </a:r>
          </a:p>
          <a:p>
            <a:r>
              <a:rPr lang="en-GB" dirty="0" smtClean="0"/>
              <a:t>Microsoft MVP for C#</a:t>
            </a:r>
          </a:p>
          <a:p>
            <a:pPr lvl="1"/>
            <a:r>
              <a:rPr lang="en-GB" dirty="0" smtClean="0"/>
              <a:t>Interested in OO, SOA, EDA,, Messaging, REST</a:t>
            </a:r>
          </a:p>
          <a:p>
            <a:pPr lvl="1"/>
            <a:r>
              <a:rPr lang="en-GB" dirty="0" smtClean="0"/>
              <a:t>Interested in Agile methodologies and practices</a:t>
            </a:r>
          </a:p>
          <a:p>
            <a:r>
              <a:rPr lang="en-GB" dirty="0" smtClean="0"/>
              <a:t>No smart guys</a:t>
            </a:r>
          </a:p>
          <a:p>
            <a:pPr lvl="1"/>
            <a:r>
              <a:rPr lang="en-GB" dirty="0" smtClean="0"/>
              <a:t>Just the guys in this room</a:t>
            </a:r>
            <a:endParaRPr lang="en-US" dirty="0" smtClean="0"/>
          </a:p>
          <a:p>
            <a:endParaRPr lang="en-US" dirty="0"/>
          </a:p>
        </p:txBody>
      </p:sp>
    </p:spTree>
    <p:extLst>
      <p:ext uri="{BB962C8B-B14F-4D97-AF65-F5344CB8AC3E}">
        <p14:creationId xmlns:p14="http://schemas.microsoft.com/office/powerpoint/2010/main" val="816916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Cascade Failure</a:t>
            </a:r>
            <a:endParaRPr lang="en-GB" dirty="0"/>
          </a:p>
        </p:txBody>
      </p:sp>
      <p:sp>
        <p:nvSpPr>
          <p:cNvPr id="3" name="Content Placeholder 2"/>
          <p:cNvSpPr>
            <a:spLocks noGrp="1"/>
          </p:cNvSpPr>
          <p:nvPr>
            <p:ph idx="1"/>
          </p:nvPr>
        </p:nvSpPr>
        <p:spPr/>
        <p:txBody>
          <a:bodyPr/>
          <a:lstStyle/>
          <a:p>
            <a:r>
              <a:rPr lang="en-GB" dirty="0" smtClean="0"/>
              <a:t>Within a  distributed system, a </a:t>
            </a:r>
            <a:r>
              <a:rPr lang="en-GB" i="1" dirty="0" smtClean="0"/>
              <a:t>fault</a:t>
            </a:r>
            <a:r>
              <a:rPr lang="en-GB" dirty="0" smtClean="0"/>
              <a:t> may not be in a part of the system observable by a user, but is observable by other systems.</a:t>
            </a:r>
          </a:p>
          <a:p>
            <a:r>
              <a:rPr lang="en-GB" dirty="0" smtClean="0"/>
              <a:t>Assume we have System A and System B and B depends on A.</a:t>
            </a:r>
          </a:p>
          <a:p>
            <a:r>
              <a:rPr lang="en-GB" dirty="0" smtClean="0"/>
              <a:t>If a </a:t>
            </a:r>
            <a:r>
              <a:rPr lang="en-GB" i="1" dirty="0" smtClean="0"/>
              <a:t>fault</a:t>
            </a:r>
            <a:r>
              <a:rPr lang="en-GB" dirty="0" smtClean="0"/>
              <a:t> occurs in A, and is not handled it becomes an </a:t>
            </a:r>
            <a:r>
              <a:rPr lang="en-GB" i="1" dirty="0" smtClean="0"/>
              <a:t>error</a:t>
            </a:r>
            <a:r>
              <a:rPr lang="en-GB" dirty="0" smtClean="0"/>
              <a:t>, which if unmitigated causes A to </a:t>
            </a:r>
            <a:r>
              <a:rPr lang="en-GB" i="1" dirty="0" smtClean="0"/>
              <a:t>fail</a:t>
            </a:r>
            <a:r>
              <a:rPr lang="en-GB" dirty="0" smtClean="0"/>
              <a:t>.</a:t>
            </a:r>
          </a:p>
          <a:p>
            <a:r>
              <a:rPr lang="en-GB" dirty="0" smtClean="0"/>
              <a:t>The failure of A becomes a </a:t>
            </a:r>
            <a:r>
              <a:rPr lang="en-GB" i="1" dirty="0" smtClean="0"/>
              <a:t>fault</a:t>
            </a:r>
            <a:r>
              <a:rPr lang="en-GB" dirty="0" smtClean="0"/>
              <a:t> for B.</a:t>
            </a:r>
          </a:p>
          <a:p>
            <a:r>
              <a:rPr lang="en-GB" dirty="0" smtClean="0"/>
              <a:t>If B does not handle that </a:t>
            </a:r>
            <a:r>
              <a:rPr lang="en-GB" i="1" dirty="0" smtClean="0"/>
              <a:t>fault</a:t>
            </a:r>
            <a:r>
              <a:rPr lang="en-GB" dirty="0" smtClean="0"/>
              <a:t>, it becomes an </a:t>
            </a:r>
            <a:r>
              <a:rPr lang="en-GB" i="1" dirty="0" smtClean="0"/>
              <a:t>error</a:t>
            </a:r>
            <a:r>
              <a:rPr lang="en-GB" dirty="0" smtClean="0"/>
              <a:t> which if unmitigated causes B to </a:t>
            </a:r>
            <a:r>
              <a:rPr lang="en-GB" i="1" dirty="0" smtClean="0"/>
              <a:t>fail</a:t>
            </a:r>
            <a:r>
              <a:rPr lang="en-GB" dirty="0" smtClean="0"/>
              <a:t>.</a:t>
            </a:r>
          </a:p>
          <a:p>
            <a:r>
              <a:rPr lang="en-GB" dirty="0" smtClean="0"/>
              <a:t>In this way we say that a failure can </a:t>
            </a:r>
            <a:r>
              <a:rPr lang="en-GB" i="1" dirty="0" smtClean="0"/>
              <a:t>cascade</a:t>
            </a:r>
            <a:r>
              <a:rPr lang="en-GB" dirty="0" smtClean="0"/>
              <a:t>.</a:t>
            </a:r>
            <a:endParaRPr lang="en-GB" dirty="0"/>
          </a:p>
        </p:txBody>
      </p:sp>
    </p:spTree>
    <p:extLst>
      <p:ext uri="{BB962C8B-B14F-4D97-AF65-F5344CB8AC3E}">
        <p14:creationId xmlns:p14="http://schemas.microsoft.com/office/powerpoint/2010/main" val="25877753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United Airlines Flight </a:t>
            </a:r>
            <a:r>
              <a:rPr lang="en-GB" b="1" dirty="0" smtClean="0"/>
              <a:t>232</a:t>
            </a:r>
            <a:endParaRPr lang="en-GB" dirty="0"/>
          </a:p>
        </p:txBody>
      </p:sp>
      <p:sp>
        <p:nvSpPr>
          <p:cNvPr id="3" name="Content Placeholder 2"/>
          <p:cNvSpPr>
            <a:spLocks noGrp="1"/>
          </p:cNvSpPr>
          <p:nvPr>
            <p:ph idx="1"/>
          </p:nvPr>
        </p:nvSpPr>
        <p:spPr/>
        <p:txBody>
          <a:bodyPr>
            <a:normAutofit lnSpcReduction="10000"/>
          </a:bodyPr>
          <a:lstStyle/>
          <a:p>
            <a:r>
              <a:rPr lang="en-GB" dirty="0" smtClean="0"/>
              <a:t>A </a:t>
            </a:r>
            <a:r>
              <a:rPr lang="en-GB" dirty="0"/>
              <a:t>DC-10 </a:t>
            </a:r>
            <a:r>
              <a:rPr lang="en-GB" dirty="0" smtClean="0"/>
              <a:t>that </a:t>
            </a:r>
            <a:r>
              <a:rPr lang="en-GB" dirty="0"/>
              <a:t>on July 19, 1989 crash-landed in Sioux City, Iowa</a:t>
            </a:r>
          </a:p>
          <a:p>
            <a:r>
              <a:rPr lang="en-GB" dirty="0" smtClean="0"/>
              <a:t>A fatigue crack occurred due to stress in the fan of  tail-mounted GE engine.</a:t>
            </a:r>
          </a:p>
          <a:p>
            <a:r>
              <a:rPr lang="en-GB" dirty="0" smtClean="0"/>
              <a:t>The fan’s failure was catastrophic and uncontained and high-speed metal fragments penetrated three hydraulic lines.</a:t>
            </a:r>
          </a:p>
          <a:p>
            <a:r>
              <a:rPr lang="en-GB" dirty="0" smtClean="0"/>
              <a:t>The loss of hydraulic fluid led to the collapse of the hydraulic system of the plane.</a:t>
            </a:r>
          </a:p>
          <a:p>
            <a:r>
              <a:rPr lang="en-GB" dirty="0" smtClean="0"/>
              <a:t>The aircraft had no working control surfaces: flaps and slats</a:t>
            </a:r>
          </a:p>
          <a:p>
            <a:r>
              <a:rPr lang="en-GB" dirty="0" smtClean="0"/>
              <a:t>The crew attempted to recover by varying engine throttle on the two remaining engines to steer.</a:t>
            </a:r>
            <a:endParaRPr lang="en-GB" dirty="0"/>
          </a:p>
        </p:txBody>
      </p:sp>
    </p:spTree>
    <p:extLst>
      <p:ext uri="{BB962C8B-B14F-4D97-AF65-F5344CB8AC3E}">
        <p14:creationId xmlns:p14="http://schemas.microsoft.com/office/powerpoint/2010/main" val="12186466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ited 232 Crash Sioux Cit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07128" y="398888"/>
            <a:ext cx="8332932" cy="6249130"/>
          </a:xfrm>
        </p:spPr>
      </p:pic>
    </p:spTree>
    <p:extLst>
      <p:ext uri="{BB962C8B-B14F-4D97-AF65-F5344CB8AC3E}">
        <p14:creationId xmlns:p14="http://schemas.microsoft.com/office/powerpoint/2010/main" val="1438929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Sioux City Air Crash</a:t>
            </a:r>
          </a:p>
        </p:txBody>
      </p:sp>
      <p:sp>
        <p:nvSpPr>
          <p:cNvPr id="3" name="Content Placeholder 2"/>
          <p:cNvSpPr>
            <a:spLocks noGrp="1"/>
          </p:cNvSpPr>
          <p:nvPr>
            <p:ph sz="half" idx="1"/>
          </p:nvPr>
        </p:nvSpPr>
        <p:spPr/>
        <p:txBody>
          <a:bodyPr>
            <a:normAutofit lnSpcReduction="10000"/>
          </a:bodyPr>
          <a:lstStyle/>
          <a:p>
            <a:r>
              <a:rPr lang="en-GB" dirty="0"/>
              <a:t>Of the 296 people on board, 111 died in the accident and 185 </a:t>
            </a:r>
            <a:r>
              <a:rPr lang="en-GB" dirty="0" smtClean="0"/>
              <a:t>survived</a:t>
            </a:r>
          </a:p>
          <a:p>
            <a:r>
              <a:rPr lang="en-GB" dirty="0" smtClean="0"/>
              <a:t>Captain Al Haynes became a hero.</a:t>
            </a:r>
          </a:p>
          <a:p>
            <a:r>
              <a:rPr lang="en-GB" dirty="0" smtClean="0"/>
              <a:t>40 subsequent attempts to re-create Captain Haynes’s &amp; crew flying a plane with no control surfaces in simulators all failed.</a:t>
            </a:r>
          </a:p>
          <a:p>
            <a:r>
              <a:rPr lang="en-GB" dirty="0" smtClean="0"/>
              <a:t>It is known as “The Impossible Landing.”</a:t>
            </a:r>
          </a:p>
          <a:p>
            <a:pPr lvl="1"/>
            <a:endParaRPr lang="en-GB" dirty="0"/>
          </a:p>
        </p:txBody>
      </p:sp>
      <p:pic>
        <p:nvPicPr>
          <p:cNvPr id="3074" name="Picture 2" descr="http://i.dailymail.co.uk/i/pix/2014/06/28/article-0-1F37B70600000578-383_634x8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993" y="505691"/>
            <a:ext cx="4600575" cy="56712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15199" y="6456218"/>
            <a:ext cx="4239491" cy="276999"/>
          </a:xfrm>
          <a:prstGeom prst="rect">
            <a:avLst/>
          </a:prstGeom>
          <a:noFill/>
        </p:spPr>
        <p:txBody>
          <a:bodyPr wrap="square" rtlCol="0">
            <a:spAutoFit/>
          </a:bodyPr>
          <a:lstStyle/>
          <a:p>
            <a:r>
              <a:rPr lang="en-GB" sz="1200" dirty="0" smtClean="0"/>
              <a:t>Lt. </a:t>
            </a:r>
            <a:r>
              <a:rPr lang="en-GB" sz="1200" dirty="0"/>
              <a:t>Colonel Dennis </a:t>
            </a:r>
            <a:r>
              <a:rPr lang="en-GB" sz="1200" dirty="0" smtClean="0"/>
              <a:t>Nielsen carries Spencer Bailey to safety</a:t>
            </a:r>
            <a:endParaRPr lang="en-GB" sz="1200" dirty="0"/>
          </a:p>
        </p:txBody>
      </p:sp>
    </p:spTree>
    <p:extLst>
      <p:ext uri="{BB962C8B-B14F-4D97-AF65-F5344CB8AC3E}">
        <p14:creationId xmlns:p14="http://schemas.microsoft.com/office/powerpoint/2010/main" val="30428976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Fault Recovery</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567849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Timeouts</a:t>
            </a:r>
            <a:endParaRPr lang="en-GB"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81750" y="2663031"/>
            <a:ext cx="4762500" cy="2676525"/>
          </a:xfrm>
          <a:prstGeom prst="rect">
            <a:avLst/>
          </a:prstGeom>
        </p:spPr>
      </p:pic>
      <p:sp>
        <p:nvSpPr>
          <p:cNvPr id="7" name="Content Placeholder 6"/>
          <p:cNvSpPr>
            <a:spLocks noGrp="1"/>
          </p:cNvSpPr>
          <p:nvPr>
            <p:ph sz="half" idx="2"/>
          </p:nvPr>
        </p:nvSpPr>
        <p:spPr>
          <a:xfrm>
            <a:off x="658091" y="2663031"/>
            <a:ext cx="5181600" cy="2676525"/>
          </a:xfrm>
        </p:spPr>
        <p:txBody>
          <a:bodyPr/>
          <a:lstStyle/>
          <a:p>
            <a:pPr marL="0" indent="0">
              <a:buNone/>
            </a:pPr>
            <a:r>
              <a:rPr lang="en-US" dirty="0"/>
              <a:t>Context and </a:t>
            </a:r>
            <a:r>
              <a:rPr lang="en-US" dirty="0" smtClean="0"/>
              <a:t>Problem</a:t>
            </a:r>
          </a:p>
          <a:p>
            <a:pPr lvl="1"/>
            <a:r>
              <a:rPr lang="en-US" dirty="0"/>
              <a:t>Timeouts are a scaling issue. </a:t>
            </a:r>
          </a:p>
          <a:p>
            <a:pPr lvl="1"/>
            <a:r>
              <a:rPr lang="en-GB" dirty="0" smtClean="0"/>
              <a:t>Operations without timeouts that </a:t>
            </a:r>
            <a:r>
              <a:rPr lang="en-GB" b="1" dirty="0" smtClean="0"/>
              <a:t>fault</a:t>
            </a:r>
            <a:r>
              <a:rPr lang="en-GB" dirty="0" smtClean="0"/>
              <a:t> </a:t>
            </a:r>
            <a:r>
              <a:rPr lang="en-GB" i="1" dirty="0" smtClean="0"/>
              <a:t>leak</a:t>
            </a:r>
            <a:r>
              <a:rPr lang="en-GB" dirty="0" smtClean="0"/>
              <a:t> resources.</a:t>
            </a:r>
          </a:p>
          <a:p>
            <a:pPr lvl="1"/>
            <a:r>
              <a:rPr lang="en-GB" dirty="0" smtClean="0"/>
              <a:t>Eventually your system becomes resource starved and </a:t>
            </a:r>
            <a:r>
              <a:rPr lang="en-GB" b="1" dirty="0" smtClean="0"/>
              <a:t>fails</a:t>
            </a:r>
            <a:r>
              <a:rPr lang="en-GB" dirty="0" smtClean="0"/>
              <a:t>.</a:t>
            </a:r>
          </a:p>
          <a:p>
            <a:pPr marL="0" indent="0">
              <a:buNone/>
            </a:pPr>
            <a:endParaRPr lang="en-GB" dirty="0"/>
          </a:p>
        </p:txBody>
      </p:sp>
    </p:spTree>
    <p:extLst>
      <p:ext uri="{BB962C8B-B14F-4D97-AF65-F5344CB8AC3E}">
        <p14:creationId xmlns:p14="http://schemas.microsoft.com/office/powerpoint/2010/main" val="39838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GB" dirty="0" smtClean="0"/>
              <a:t>DIAGRAM: A web server A and B. Actor talking to A. B talks to DB. </a:t>
            </a:r>
            <a:r>
              <a:rPr lang="en-GB" b="1" dirty="0" smtClean="0"/>
              <a:t>Fault</a:t>
            </a:r>
            <a:r>
              <a:rPr lang="en-GB" dirty="0" smtClean="0"/>
              <a:t> between B and DB. Next slide. Fault between A and B as B becomes resource starved to service requests. Next slide fault between A and actor as A becomes thread starved. Next slide show that timeouts =&gt; B to Db, A to B, Actor to A could have formed a bulkhead that prevented the fault cascading into failure. </a:t>
            </a:r>
          </a:p>
          <a:p>
            <a:endParaRPr lang="en-GB" dirty="0"/>
          </a:p>
        </p:txBody>
      </p:sp>
    </p:spTree>
    <p:extLst>
      <p:ext uri="{BB962C8B-B14F-4D97-AF65-F5344CB8AC3E}">
        <p14:creationId xmlns:p14="http://schemas.microsoft.com/office/powerpoint/2010/main" val="2641189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888" y="2840188"/>
            <a:ext cx="5707875" cy="815411"/>
          </a:xfrm>
          <a:prstGeom prst="rect">
            <a:avLst/>
          </a:prstGeom>
        </p:spPr>
      </p:pic>
    </p:spTree>
    <p:extLst>
      <p:ext uri="{BB962C8B-B14F-4D97-AF65-F5344CB8AC3E}">
        <p14:creationId xmlns:p14="http://schemas.microsoft.com/office/powerpoint/2010/main" val="27514403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400" y="2812483"/>
            <a:ext cx="6668078" cy="2583404"/>
          </a:xfrm>
          <a:prstGeom prst="rect">
            <a:avLst/>
          </a:prstGeom>
        </p:spPr>
      </p:pic>
    </p:spTree>
    <p:extLst>
      <p:ext uri="{BB962C8B-B14F-4D97-AF65-F5344CB8AC3E}">
        <p14:creationId xmlns:p14="http://schemas.microsoft.com/office/powerpoint/2010/main" val="38898181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548" y="2798624"/>
            <a:ext cx="6972904" cy="3078747"/>
          </a:xfrm>
          <a:prstGeom prst="rect">
            <a:avLst/>
          </a:prstGeom>
        </p:spPr>
      </p:pic>
    </p:spTree>
    <p:extLst>
      <p:ext uri="{BB962C8B-B14F-4D97-AF65-F5344CB8AC3E}">
        <p14:creationId xmlns:p14="http://schemas.microsoft.com/office/powerpoint/2010/main" val="3275850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55951" y="2604402"/>
            <a:ext cx="7502762" cy="1894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Intelligent collaboration for the Enterprise</a:t>
            </a:r>
          </a:p>
        </p:txBody>
      </p:sp>
      <p:pic>
        <p:nvPicPr>
          <p:cNvPr id="5" name="Picture 4" descr="huddle-logo-300dpi-1000px.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9777" y="698445"/>
            <a:ext cx="3048000" cy="1347216"/>
          </a:xfrm>
          <a:prstGeom prst="rect">
            <a:avLst/>
          </a:prstGeom>
        </p:spPr>
      </p:pic>
    </p:spTree>
    <p:extLst>
      <p:ext uri="{BB962C8B-B14F-4D97-AF65-F5344CB8AC3E}">
        <p14:creationId xmlns:p14="http://schemas.microsoft.com/office/powerpoint/2010/main" val="42185340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530" y="889832"/>
            <a:ext cx="8382726" cy="4991533"/>
          </a:xfrm>
          <a:prstGeom prst="rect">
            <a:avLst/>
          </a:prstGeom>
        </p:spPr>
      </p:pic>
    </p:spTree>
    <p:extLst>
      <p:ext uri="{BB962C8B-B14F-4D97-AF65-F5344CB8AC3E}">
        <p14:creationId xmlns:p14="http://schemas.microsoft.com/office/powerpoint/2010/main" val="36105013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136" y="1898075"/>
            <a:ext cx="8839966" cy="3825572"/>
          </a:xfrm>
          <a:prstGeom prst="rect">
            <a:avLst/>
          </a:prstGeom>
        </p:spPr>
      </p:pic>
    </p:spTree>
    <p:extLst>
      <p:ext uri="{BB962C8B-B14F-4D97-AF65-F5344CB8AC3E}">
        <p14:creationId xmlns:p14="http://schemas.microsoft.com/office/powerpoint/2010/main" val="26508452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Timeout Pattern</a:t>
            </a:r>
            <a:endParaRPr lang="en-GB" dirty="0"/>
          </a:p>
        </p:txBody>
      </p:sp>
      <p:sp>
        <p:nvSpPr>
          <p:cNvPr id="3" name="Content Placeholder 2"/>
          <p:cNvSpPr>
            <a:spLocks noGrp="1"/>
          </p:cNvSpPr>
          <p:nvPr>
            <p:ph idx="1"/>
          </p:nvPr>
        </p:nvSpPr>
        <p:spPr>
          <a:xfrm>
            <a:off x="838200" y="1825625"/>
            <a:ext cx="10515600" cy="3245139"/>
          </a:xfrm>
        </p:spPr>
        <p:txBody>
          <a:bodyPr>
            <a:normAutofit/>
          </a:bodyPr>
          <a:lstStyle/>
          <a:p>
            <a:pPr marL="0" indent="0">
              <a:buNone/>
            </a:pPr>
            <a:r>
              <a:rPr lang="en-US" dirty="0" smtClean="0"/>
              <a:t>Solution</a:t>
            </a:r>
          </a:p>
          <a:p>
            <a:pPr lvl="1"/>
            <a:r>
              <a:rPr lang="en-US" dirty="0" smtClean="0"/>
              <a:t>Provide a timeout on any inter-process operation. </a:t>
            </a:r>
          </a:p>
          <a:p>
            <a:pPr lvl="1"/>
            <a:r>
              <a:rPr lang="en-US" dirty="0" smtClean="0"/>
              <a:t>Any operation that blocks a thread, should have a timeout</a:t>
            </a:r>
          </a:p>
          <a:p>
            <a:pPr lvl="1"/>
            <a:r>
              <a:rPr lang="en-US" dirty="0" smtClean="0"/>
              <a:t>Usually a timeout is a parameter on an API call that indicates how long to wait  for the operation to complete before returning control to the caller</a:t>
            </a:r>
          </a:p>
          <a:p>
            <a:pPr lvl="1"/>
            <a:r>
              <a:rPr lang="en-US" dirty="0" smtClean="0"/>
              <a:t>If you are using an API that has no timeout, make the request on a thread that does have a timeout, and when that thread times out assume that the operation failed.</a:t>
            </a:r>
          </a:p>
          <a:p>
            <a:endParaRPr lang="en-GB" dirty="0"/>
          </a:p>
        </p:txBody>
      </p:sp>
    </p:spTree>
    <p:extLst>
      <p:ext uri="{BB962C8B-B14F-4D97-AF65-F5344CB8AC3E}">
        <p14:creationId xmlns:p14="http://schemas.microsoft.com/office/powerpoint/2010/main" val="1118878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Retry</a:t>
            </a:r>
            <a:endParaRPr lang="en-GB" dirty="0"/>
          </a:p>
        </p:txBody>
      </p:sp>
      <p:sp>
        <p:nvSpPr>
          <p:cNvPr id="3" name="Content Placeholder 2"/>
          <p:cNvSpPr>
            <a:spLocks noGrp="1"/>
          </p:cNvSpPr>
          <p:nvPr>
            <p:ph sz="half" idx="1"/>
          </p:nvPr>
        </p:nvSpPr>
        <p:spPr>
          <a:xfrm>
            <a:off x="838200" y="2651558"/>
            <a:ext cx="5181600" cy="2386157"/>
          </a:xfrm>
        </p:spPr>
        <p:txBody>
          <a:bodyPr>
            <a:normAutofit/>
          </a:bodyPr>
          <a:lstStyle/>
          <a:p>
            <a:pPr marL="0" indent="0">
              <a:buNone/>
            </a:pPr>
            <a:r>
              <a:rPr lang="en-GB" dirty="0" smtClean="0"/>
              <a:t>Context and Problem</a:t>
            </a:r>
          </a:p>
          <a:p>
            <a:pPr lvl="1"/>
            <a:r>
              <a:rPr lang="en-US" dirty="0" smtClean="0"/>
              <a:t>Many </a:t>
            </a:r>
            <a:r>
              <a:rPr lang="en-US" b="1" dirty="0" smtClean="0"/>
              <a:t>faults</a:t>
            </a:r>
            <a:r>
              <a:rPr lang="en-US" dirty="0" smtClean="0"/>
              <a:t> </a:t>
            </a:r>
            <a:r>
              <a:rPr lang="en-US" dirty="0"/>
              <a:t>are </a:t>
            </a:r>
            <a:r>
              <a:rPr lang="en-US" dirty="0" smtClean="0"/>
              <a:t>transient. </a:t>
            </a:r>
            <a:endParaRPr lang="en-US" dirty="0"/>
          </a:p>
          <a:p>
            <a:pPr lvl="1"/>
            <a:r>
              <a:rPr lang="en-US" dirty="0"/>
              <a:t>In this case the fault is </a:t>
            </a:r>
            <a:r>
              <a:rPr lang="en-US" dirty="0" smtClean="0"/>
              <a:t>self-correcting. This </a:t>
            </a:r>
            <a:r>
              <a:rPr lang="en-US" dirty="0"/>
              <a:t>means that our call will succeed if we retry after a </a:t>
            </a:r>
            <a:r>
              <a:rPr lang="en-US" dirty="0" smtClean="0"/>
              <a:t>delay.</a:t>
            </a:r>
            <a:endParaRPr lang="en-US" dirty="0"/>
          </a:p>
          <a:p>
            <a:endParaRPr lang="en-GB" dirty="0"/>
          </a:p>
        </p:txBody>
      </p:sp>
      <p:pic>
        <p:nvPicPr>
          <p:cNvPr id="8194" name="Picture 2" descr="https://45.media.tumblr.com/110407fbf8d09992e4b437ec80e6f188/tumblr_n0fiq7l2m51rwzcw7o1_25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27273" y="1351231"/>
            <a:ext cx="4150677" cy="3913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9299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GB" dirty="0" smtClean="0"/>
              <a:t>DIAGRAM: Retry as a diagram. Use the diagram sequence from Timeout but failure is intermittent – a deadlock. But show that if we retry the operation between B and DB or A and B, or Actor and A (after the timeout) a transient fault can be corrected, so the user does not experience the fault.</a:t>
            </a:r>
            <a:endParaRPr lang="en-GB" dirty="0"/>
          </a:p>
        </p:txBody>
      </p:sp>
    </p:spTree>
    <p:extLst>
      <p:ext uri="{BB962C8B-B14F-4D97-AF65-F5344CB8AC3E}">
        <p14:creationId xmlns:p14="http://schemas.microsoft.com/office/powerpoint/2010/main" val="2513474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888" y="2840188"/>
            <a:ext cx="5707875" cy="815411"/>
          </a:xfrm>
          <a:prstGeom prst="rect">
            <a:avLst/>
          </a:prstGeom>
        </p:spPr>
      </p:pic>
    </p:spTree>
    <p:extLst>
      <p:ext uri="{BB962C8B-B14F-4D97-AF65-F5344CB8AC3E}">
        <p14:creationId xmlns:p14="http://schemas.microsoft.com/office/powerpoint/2010/main" val="4249970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161" y="2830369"/>
            <a:ext cx="6668078" cy="2499577"/>
          </a:xfrm>
          <a:prstGeom prst="rect">
            <a:avLst/>
          </a:prstGeom>
        </p:spPr>
      </p:pic>
    </p:spTree>
    <p:extLst>
      <p:ext uri="{BB962C8B-B14F-4D97-AF65-F5344CB8AC3E}">
        <p14:creationId xmlns:p14="http://schemas.microsoft.com/office/powerpoint/2010/main" val="10860876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680" y="1925794"/>
            <a:ext cx="9076207" cy="3421677"/>
          </a:xfrm>
          <a:prstGeom prst="rect">
            <a:avLst/>
          </a:prstGeom>
        </p:spPr>
      </p:pic>
    </p:spTree>
    <p:extLst>
      <p:ext uri="{BB962C8B-B14F-4D97-AF65-F5344CB8AC3E}">
        <p14:creationId xmlns:p14="http://schemas.microsoft.com/office/powerpoint/2010/main" val="19454637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909" y="1926002"/>
            <a:ext cx="7826418" cy="3421677"/>
          </a:xfrm>
          <a:prstGeom prst="rect">
            <a:avLst/>
          </a:prstGeom>
        </p:spPr>
      </p:pic>
    </p:spTree>
    <p:extLst>
      <p:ext uri="{BB962C8B-B14F-4D97-AF65-F5344CB8AC3E}">
        <p14:creationId xmlns:p14="http://schemas.microsoft.com/office/powerpoint/2010/main" val="257792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Retry Pattern</a:t>
            </a:r>
            <a:endParaRPr lang="en-GB" dirty="0"/>
          </a:p>
        </p:txBody>
      </p:sp>
      <p:sp>
        <p:nvSpPr>
          <p:cNvPr id="3" name="Content Placeholder 2"/>
          <p:cNvSpPr>
            <a:spLocks noGrp="1"/>
          </p:cNvSpPr>
          <p:nvPr>
            <p:ph idx="1"/>
          </p:nvPr>
        </p:nvSpPr>
        <p:spPr>
          <a:xfrm>
            <a:off x="976745" y="2282825"/>
            <a:ext cx="10515600" cy="3023466"/>
          </a:xfrm>
        </p:spPr>
        <p:txBody>
          <a:bodyPr>
            <a:normAutofit/>
          </a:bodyPr>
          <a:lstStyle/>
          <a:p>
            <a:r>
              <a:rPr lang="en-GB" dirty="0" smtClean="0"/>
              <a:t>Solution</a:t>
            </a:r>
          </a:p>
          <a:p>
            <a:pPr lvl="1"/>
            <a:r>
              <a:rPr lang="en-US" dirty="0"/>
              <a:t>The Retry pattern is </a:t>
            </a:r>
            <a:r>
              <a:rPr lang="en-US" dirty="0" smtClean="0"/>
              <a:t>simple: if </a:t>
            </a:r>
            <a:r>
              <a:rPr lang="en-US" dirty="0"/>
              <a:t>the call fails, </a:t>
            </a:r>
            <a:r>
              <a:rPr lang="en-US" dirty="0" smtClean="0"/>
              <a:t>try </a:t>
            </a:r>
            <a:r>
              <a:rPr lang="en-US" dirty="0"/>
              <a:t>again. </a:t>
            </a:r>
            <a:endParaRPr lang="en-US" dirty="0" smtClean="0"/>
          </a:p>
          <a:p>
            <a:pPr lvl="1"/>
            <a:r>
              <a:rPr lang="en-US" dirty="0" smtClean="0"/>
              <a:t>It </a:t>
            </a:r>
            <a:r>
              <a:rPr lang="en-US" dirty="0"/>
              <a:t>is important to have an upper bound on retries in case a </a:t>
            </a:r>
            <a:r>
              <a:rPr lang="en-US" b="1" dirty="0"/>
              <a:t>fault</a:t>
            </a:r>
            <a:r>
              <a:rPr lang="en-US" dirty="0"/>
              <a:t> that appears transient is not. </a:t>
            </a:r>
            <a:endParaRPr lang="en-US" dirty="0" smtClean="0"/>
          </a:p>
          <a:p>
            <a:pPr lvl="1"/>
            <a:r>
              <a:rPr lang="en-US" dirty="0" smtClean="0"/>
              <a:t>If </a:t>
            </a:r>
            <a:r>
              <a:rPr lang="en-US" dirty="0"/>
              <a:t>the </a:t>
            </a:r>
            <a:r>
              <a:rPr lang="en-US" b="1" dirty="0"/>
              <a:t>fault</a:t>
            </a:r>
            <a:r>
              <a:rPr lang="en-US" dirty="0"/>
              <a:t> is caused by a rare event, </a:t>
            </a:r>
            <a:r>
              <a:rPr lang="en-US" dirty="0" smtClean="0"/>
              <a:t>retry without delay.</a:t>
            </a:r>
            <a:endParaRPr lang="en-US" dirty="0"/>
          </a:p>
          <a:p>
            <a:pPr lvl="1"/>
            <a:r>
              <a:rPr lang="en-US" dirty="0"/>
              <a:t>If the </a:t>
            </a:r>
            <a:r>
              <a:rPr lang="en-US" b="1" dirty="0"/>
              <a:t>fault</a:t>
            </a:r>
            <a:r>
              <a:rPr lang="en-US" dirty="0"/>
              <a:t> is caused by </a:t>
            </a:r>
            <a:r>
              <a:rPr lang="en-US" dirty="0" smtClean="0"/>
              <a:t>load </a:t>
            </a:r>
            <a:r>
              <a:rPr lang="en-US" dirty="0"/>
              <a:t>back-off </a:t>
            </a:r>
            <a:r>
              <a:rPr lang="en-US" dirty="0" smtClean="0"/>
              <a:t>before </a:t>
            </a:r>
            <a:r>
              <a:rPr lang="en-US" dirty="0"/>
              <a:t>retrying. </a:t>
            </a:r>
          </a:p>
          <a:p>
            <a:pPr lvl="1"/>
            <a:r>
              <a:rPr lang="en-US" dirty="0"/>
              <a:t>If the </a:t>
            </a:r>
            <a:r>
              <a:rPr lang="en-US" b="1" dirty="0"/>
              <a:t>fault</a:t>
            </a:r>
            <a:r>
              <a:rPr lang="en-US" dirty="0"/>
              <a:t> is </a:t>
            </a:r>
            <a:r>
              <a:rPr lang="en-US" dirty="0" smtClean="0"/>
              <a:t>permanent </a:t>
            </a:r>
            <a:r>
              <a:rPr lang="en-US" dirty="0"/>
              <a:t>don’t retry.</a:t>
            </a:r>
          </a:p>
          <a:p>
            <a:pPr lvl="1"/>
            <a:endParaRPr lang="en-US" dirty="0"/>
          </a:p>
          <a:p>
            <a:endParaRPr lang="en-GB" dirty="0" smtClean="0"/>
          </a:p>
          <a:p>
            <a:endParaRPr lang="en-GB" dirty="0"/>
          </a:p>
        </p:txBody>
      </p:sp>
    </p:spTree>
    <p:extLst>
      <p:ext uri="{BB962C8B-B14F-4D97-AF65-F5344CB8AC3E}">
        <p14:creationId xmlns:p14="http://schemas.microsoft.com/office/powerpoint/2010/main" val="400058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838200" y="2656897"/>
            <a:ext cx="10515600" cy="1998230"/>
          </a:xfrm>
        </p:spPr>
        <p:txBody>
          <a:bodyPr>
            <a:normAutofit/>
          </a:bodyPr>
          <a:lstStyle/>
          <a:p>
            <a:pPr lvl="1"/>
            <a:r>
              <a:rPr lang="en-US" dirty="0" smtClean="0"/>
              <a:t>What is Availability?</a:t>
            </a:r>
          </a:p>
          <a:p>
            <a:pPr lvl="1"/>
            <a:r>
              <a:rPr lang="en-US" dirty="0" smtClean="0"/>
              <a:t>Availability Tactics</a:t>
            </a:r>
          </a:p>
          <a:p>
            <a:pPr lvl="1"/>
            <a:r>
              <a:rPr lang="en-US" dirty="0" smtClean="0"/>
              <a:t>Fault Recovery</a:t>
            </a:r>
          </a:p>
        </p:txBody>
      </p:sp>
    </p:spTree>
    <p:extLst>
      <p:ext uri="{BB962C8B-B14F-4D97-AF65-F5344CB8AC3E}">
        <p14:creationId xmlns:p14="http://schemas.microsoft.com/office/powerpoint/2010/main" val="2146168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Circuit Breaker</a:t>
            </a:r>
            <a:endParaRPr lang="en-GB" dirty="0"/>
          </a:p>
        </p:txBody>
      </p:sp>
      <p:sp>
        <p:nvSpPr>
          <p:cNvPr id="3" name="Content Placeholder 2"/>
          <p:cNvSpPr>
            <a:spLocks noGrp="1"/>
          </p:cNvSpPr>
          <p:nvPr>
            <p:ph sz="half" idx="1"/>
          </p:nvPr>
        </p:nvSpPr>
        <p:spPr>
          <a:xfrm>
            <a:off x="838200" y="2075007"/>
            <a:ext cx="5181600" cy="2995757"/>
          </a:xfrm>
        </p:spPr>
        <p:txBody>
          <a:bodyPr>
            <a:normAutofit/>
          </a:bodyPr>
          <a:lstStyle/>
          <a:p>
            <a:r>
              <a:rPr lang="en-GB" dirty="0" smtClean="0"/>
              <a:t>Context and Problem</a:t>
            </a:r>
          </a:p>
          <a:p>
            <a:pPr lvl="1"/>
            <a:r>
              <a:rPr lang="en-GB" dirty="0" smtClean="0"/>
              <a:t>Transient </a:t>
            </a:r>
            <a:r>
              <a:rPr lang="en-GB" b="1" dirty="0" smtClean="0"/>
              <a:t>faults</a:t>
            </a:r>
            <a:r>
              <a:rPr lang="en-GB" dirty="0" smtClean="0"/>
              <a:t> can be handled by a retry.</a:t>
            </a:r>
          </a:p>
          <a:p>
            <a:pPr lvl="1"/>
            <a:r>
              <a:rPr lang="en-GB" dirty="0" smtClean="0"/>
              <a:t>Some faults are not transient. Retry may be pointless in this context.</a:t>
            </a:r>
          </a:p>
          <a:p>
            <a:pPr lvl="1"/>
            <a:r>
              <a:rPr lang="en-GB" b="1" dirty="0" smtClean="0"/>
              <a:t>Faults</a:t>
            </a:r>
            <a:r>
              <a:rPr lang="en-GB" dirty="0" smtClean="0"/>
              <a:t> can cascade to </a:t>
            </a:r>
            <a:r>
              <a:rPr lang="en-GB" b="1" dirty="0" smtClean="0"/>
              <a:t>failures</a:t>
            </a:r>
            <a:r>
              <a:rPr lang="en-GB" dirty="0" smtClean="0"/>
              <a:t>. </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72145"/>
            <a:ext cx="5119254" cy="2798619"/>
          </a:xfrm>
          <a:prstGeom prst="rect">
            <a:avLst/>
          </a:prstGeom>
        </p:spPr>
      </p:pic>
    </p:spTree>
    <p:extLst>
      <p:ext uri="{BB962C8B-B14F-4D97-AF65-F5344CB8AC3E}">
        <p14:creationId xmlns:p14="http://schemas.microsoft.com/office/powerpoint/2010/main" val="32019058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GB" dirty="0" smtClean="0"/>
              <a:t>DIAGRAM: Circuit Breaker as a diagram. Use the diagram sequence from Timeout. But show that if the Db error is not short i.e. cluster failover and we retry the operation between A and B, or Actor and A (after the timeout) we risk creating a fault by consuming resources and queuing as we wait for the Db to fail over. In this case break the circuit and handle a </a:t>
            </a:r>
            <a:r>
              <a:rPr lang="en-GB" dirty="0" err="1" smtClean="0"/>
              <a:t>fallback</a:t>
            </a:r>
            <a:r>
              <a:rPr lang="en-GB" dirty="0" smtClean="0"/>
              <a:t> (by using cached data, busy message and 429) etc.</a:t>
            </a:r>
            <a:endParaRPr lang="en-GB" dirty="0"/>
          </a:p>
        </p:txBody>
      </p:sp>
    </p:spTree>
    <p:extLst>
      <p:ext uri="{BB962C8B-B14F-4D97-AF65-F5344CB8AC3E}">
        <p14:creationId xmlns:p14="http://schemas.microsoft.com/office/powerpoint/2010/main" val="3986561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888" y="2840188"/>
            <a:ext cx="5707875" cy="815411"/>
          </a:xfrm>
          <a:prstGeom prst="rect">
            <a:avLst/>
          </a:prstGeom>
        </p:spPr>
      </p:pic>
    </p:spTree>
    <p:extLst>
      <p:ext uri="{BB962C8B-B14F-4D97-AF65-F5344CB8AC3E}">
        <p14:creationId xmlns:p14="http://schemas.microsoft.com/office/powerpoint/2010/main" val="3859126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400" y="2812483"/>
            <a:ext cx="6668078" cy="2583404"/>
          </a:xfrm>
          <a:prstGeom prst="rect">
            <a:avLst/>
          </a:prstGeom>
        </p:spPr>
      </p:pic>
    </p:spTree>
    <p:extLst>
      <p:ext uri="{BB962C8B-B14F-4D97-AF65-F5344CB8AC3E}">
        <p14:creationId xmlns:p14="http://schemas.microsoft.com/office/powerpoint/2010/main" val="5837276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548" y="2798624"/>
            <a:ext cx="6972904" cy="3078747"/>
          </a:xfrm>
          <a:prstGeom prst="rect">
            <a:avLst/>
          </a:prstGeom>
        </p:spPr>
      </p:pic>
    </p:spTree>
    <p:extLst>
      <p:ext uri="{BB962C8B-B14F-4D97-AF65-F5344CB8AC3E}">
        <p14:creationId xmlns:p14="http://schemas.microsoft.com/office/powerpoint/2010/main" val="8343660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530" y="889832"/>
            <a:ext cx="8382726" cy="4991533"/>
          </a:xfrm>
          <a:prstGeom prst="rect">
            <a:avLst/>
          </a:prstGeom>
        </p:spPr>
      </p:pic>
    </p:spTree>
    <p:extLst>
      <p:ext uri="{BB962C8B-B14F-4D97-AF65-F5344CB8AC3E}">
        <p14:creationId xmlns:p14="http://schemas.microsoft.com/office/powerpoint/2010/main" val="15425120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192" y="1273042"/>
            <a:ext cx="8839966" cy="4450466"/>
          </a:xfrm>
          <a:prstGeom prst="rect">
            <a:avLst/>
          </a:prstGeom>
        </p:spPr>
      </p:pic>
    </p:spTree>
    <p:extLst>
      <p:ext uri="{BB962C8B-B14F-4D97-AF65-F5344CB8AC3E}">
        <p14:creationId xmlns:p14="http://schemas.microsoft.com/office/powerpoint/2010/main" val="38241098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192" y="1890299"/>
            <a:ext cx="8839966" cy="3825572"/>
          </a:xfrm>
          <a:prstGeom prst="rect">
            <a:avLst/>
          </a:prstGeom>
        </p:spPr>
      </p:pic>
    </p:spTree>
    <p:extLst>
      <p:ext uri="{BB962C8B-B14F-4D97-AF65-F5344CB8AC3E}">
        <p14:creationId xmlns:p14="http://schemas.microsoft.com/office/powerpoint/2010/main" val="36427635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Circuit Breaker.png"/>
          <p:cNvPicPr>
            <a:picLocks noChangeAspect="1"/>
          </p:cNvPicPr>
          <p:nvPr/>
        </p:nvPicPr>
        <p:blipFill>
          <a:blip r:embed="rId3">
            <a:extLst>
              <a:ext uri="{28A0092B-C50C-407E-A947-70E740481C1C}">
                <a14:useLocalDpi xmlns:a14="http://schemas.microsoft.com/office/drawing/2010/main" val="0"/>
              </a:ext>
            </a:extLst>
          </a:blip>
          <a:srcRect t="-19148" b="-19148"/>
          <a:stretch>
            <a:fillRect/>
          </a:stretch>
        </p:blipFill>
        <p:spPr>
          <a:xfrm>
            <a:off x="2351314" y="-844594"/>
            <a:ext cx="7021285" cy="8039589"/>
          </a:xfrm>
          <a:prstGeom prst="rect">
            <a:avLst/>
          </a:prstGeom>
        </p:spPr>
      </p:pic>
      <p:sp>
        <p:nvSpPr>
          <p:cNvPr id="2" name="Rectangle 1"/>
          <p:cNvSpPr/>
          <p:nvPr/>
        </p:nvSpPr>
        <p:spPr>
          <a:xfrm>
            <a:off x="5368450" y="6292334"/>
            <a:ext cx="5639172" cy="369332"/>
          </a:xfrm>
          <a:prstGeom prst="rect">
            <a:avLst/>
          </a:prstGeom>
        </p:spPr>
        <p:txBody>
          <a:bodyPr wrap="none">
            <a:spAutoFit/>
          </a:bodyPr>
          <a:lstStyle/>
          <a:p>
            <a:r>
              <a:rPr lang="en-GB"/>
              <a:t>https://msdn.microsoft.com/en-us/library/dn589784.aspx</a:t>
            </a:r>
          </a:p>
        </p:txBody>
      </p:sp>
    </p:spTree>
    <p:extLst>
      <p:ext uri="{BB962C8B-B14F-4D97-AF65-F5344CB8AC3E}">
        <p14:creationId xmlns:p14="http://schemas.microsoft.com/office/powerpoint/2010/main" val="23705387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Circuit-Breaker Pattern</a:t>
            </a:r>
            <a:endParaRPr lang="en-GB" dirty="0"/>
          </a:p>
        </p:txBody>
      </p:sp>
      <p:sp>
        <p:nvSpPr>
          <p:cNvPr id="3" name="Content Placeholder 2"/>
          <p:cNvSpPr>
            <a:spLocks noGrp="1"/>
          </p:cNvSpPr>
          <p:nvPr>
            <p:ph idx="1"/>
          </p:nvPr>
        </p:nvSpPr>
        <p:spPr/>
        <p:txBody>
          <a:bodyPr/>
          <a:lstStyle/>
          <a:p>
            <a:pPr marL="0" indent="0">
              <a:buNone/>
            </a:pPr>
            <a:r>
              <a:rPr lang="en-GB" dirty="0" smtClean="0"/>
              <a:t>Solution</a:t>
            </a:r>
          </a:p>
          <a:p>
            <a:r>
              <a:rPr lang="en-US" dirty="0"/>
              <a:t>The Circuit Breaker pattern prevents an application from executing an operation that is likely to fail, thus freeing up resources that would otherwise be consumed waiting for a timeout and retry cycle to occur</a:t>
            </a:r>
            <a:r>
              <a:rPr lang="en-US" dirty="0" smtClean="0"/>
              <a:t>.</a:t>
            </a:r>
            <a:endParaRPr lang="en-US" dirty="0"/>
          </a:p>
          <a:p>
            <a:r>
              <a:rPr lang="en-US" dirty="0"/>
              <a:t>Once normal service has been restored to the server or resource pool the circuit breaker pattern allows detection of the resumption of service.</a:t>
            </a:r>
          </a:p>
          <a:p>
            <a:endParaRPr lang="en-GB" dirty="0" smtClean="0"/>
          </a:p>
          <a:p>
            <a:pPr lvl="1"/>
            <a:endParaRPr lang="en-GB" dirty="0"/>
          </a:p>
        </p:txBody>
      </p:sp>
    </p:spTree>
    <p:extLst>
      <p:ext uri="{BB962C8B-B14F-4D97-AF65-F5344CB8AC3E}">
        <p14:creationId xmlns:p14="http://schemas.microsoft.com/office/powerpoint/2010/main" val="2380172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What is Availability?</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31550153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Throttling</a:t>
            </a:r>
            <a:endParaRPr lang="en-GB" dirty="0"/>
          </a:p>
        </p:txBody>
      </p:sp>
      <p:sp>
        <p:nvSpPr>
          <p:cNvPr id="3" name="Content Placeholder 2"/>
          <p:cNvSpPr>
            <a:spLocks noGrp="1"/>
          </p:cNvSpPr>
          <p:nvPr>
            <p:ph sz="half" idx="1"/>
          </p:nvPr>
        </p:nvSpPr>
        <p:spPr/>
        <p:txBody>
          <a:bodyPr>
            <a:normAutofit/>
          </a:bodyPr>
          <a:lstStyle/>
          <a:p>
            <a:pPr marL="0" indent="0">
              <a:buNone/>
            </a:pPr>
            <a:r>
              <a:rPr lang="en-GB" dirty="0" smtClean="0"/>
              <a:t>Context and Problem</a:t>
            </a:r>
          </a:p>
          <a:p>
            <a:pPr lvl="1"/>
            <a:r>
              <a:rPr lang="en-GB" dirty="0" smtClean="0"/>
              <a:t>Consumers do not use application resources evenly, instead there may be peaks and troughs.</a:t>
            </a:r>
          </a:p>
          <a:p>
            <a:pPr lvl="1"/>
            <a:r>
              <a:rPr lang="en-GB" dirty="0" smtClean="0"/>
              <a:t>Peak demand may beyond the limits of the available resources, causing a </a:t>
            </a:r>
            <a:r>
              <a:rPr lang="en-GB" b="1" dirty="0" smtClean="0"/>
              <a:t>fault</a:t>
            </a:r>
            <a:r>
              <a:rPr lang="en-GB" dirty="0" smtClean="0"/>
              <a:t>.</a:t>
            </a:r>
          </a:p>
          <a:p>
            <a:pPr lvl="1"/>
            <a:r>
              <a:rPr lang="en-GB" dirty="0" smtClean="0"/>
              <a:t>That </a:t>
            </a:r>
            <a:r>
              <a:rPr lang="en-GB" b="1" dirty="0" smtClean="0"/>
              <a:t>fault</a:t>
            </a:r>
            <a:r>
              <a:rPr lang="en-GB" dirty="0" smtClean="0"/>
              <a:t> will become a </a:t>
            </a:r>
            <a:r>
              <a:rPr lang="en-GB" b="1" dirty="0" smtClean="0"/>
              <a:t>failure</a:t>
            </a:r>
            <a:r>
              <a:rPr lang="en-GB" dirty="0" smtClean="0"/>
              <a:t> by cascade.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544" y="1925783"/>
            <a:ext cx="5479407" cy="3369790"/>
          </a:xfrm>
          <a:prstGeom prst="rect">
            <a:avLst/>
          </a:prstGeom>
        </p:spPr>
      </p:pic>
    </p:spTree>
    <p:extLst>
      <p:ext uri="{BB962C8B-B14F-4D97-AF65-F5344CB8AC3E}">
        <p14:creationId xmlns:p14="http://schemas.microsoft.com/office/powerpoint/2010/main" val="14126845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GB"/>
          </a:p>
        </p:txBody>
      </p:sp>
      <p:sp>
        <p:nvSpPr>
          <p:cNvPr id="6" name="Content Placeholder 5"/>
          <p:cNvSpPr>
            <a:spLocks noGrp="1"/>
          </p:cNvSpPr>
          <p:nvPr>
            <p:ph idx="1"/>
          </p:nvPr>
        </p:nvSpPr>
        <p:spPr/>
        <p:txBody>
          <a:bodyPr/>
          <a:lstStyle/>
          <a:p>
            <a:r>
              <a:rPr lang="en-GB" dirty="0" smtClean="0"/>
              <a:t>TODO: Have a service A that calls B that calls a Db. Next picture service faults due to unbounded request of B against Db. Service goes into GC collect. Next diagram calls to B queue as it collects. Next diagram A faults to actors as cannot talk to B. Next show diagram with B refusing operation as it exceeds limits set for that operation.</a:t>
            </a:r>
            <a:endParaRPr lang="en-GB" dirty="0"/>
          </a:p>
        </p:txBody>
      </p:sp>
    </p:spTree>
    <p:extLst>
      <p:ext uri="{BB962C8B-B14F-4D97-AF65-F5344CB8AC3E}">
        <p14:creationId xmlns:p14="http://schemas.microsoft.com/office/powerpoint/2010/main" val="3151002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33" y="2840188"/>
            <a:ext cx="5707875" cy="815411"/>
          </a:xfrm>
          <a:prstGeom prst="rect">
            <a:avLst/>
          </a:prstGeom>
        </p:spPr>
      </p:pic>
    </p:spTree>
    <p:extLst>
      <p:ext uri="{BB962C8B-B14F-4D97-AF65-F5344CB8AC3E}">
        <p14:creationId xmlns:p14="http://schemas.microsoft.com/office/powerpoint/2010/main" val="30890585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138" y="2844227"/>
            <a:ext cx="6668078" cy="2499577"/>
          </a:xfrm>
          <a:prstGeom prst="rect">
            <a:avLst/>
          </a:prstGeom>
        </p:spPr>
      </p:pic>
    </p:spTree>
    <p:extLst>
      <p:ext uri="{BB962C8B-B14F-4D97-AF65-F5344CB8AC3E}">
        <p14:creationId xmlns:p14="http://schemas.microsoft.com/office/powerpoint/2010/main" val="25488972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160" y="2853583"/>
            <a:ext cx="6668078" cy="2674852"/>
          </a:xfrm>
          <a:prstGeom prst="rect">
            <a:avLst/>
          </a:prstGeom>
        </p:spPr>
      </p:pic>
    </p:spTree>
    <p:extLst>
      <p:ext uri="{BB962C8B-B14F-4D97-AF65-F5344CB8AC3E}">
        <p14:creationId xmlns:p14="http://schemas.microsoft.com/office/powerpoint/2010/main" val="37676506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353" y="1622543"/>
            <a:ext cx="8603726" cy="4000847"/>
          </a:xfrm>
          <a:prstGeom prst="rect">
            <a:avLst/>
          </a:prstGeom>
        </p:spPr>
      </p:pic>
    </p:spTree>
    <p:extLst>
      <p:ext uri="{BB962C8B-B14F-4D97-AF65-F5344CB8AC3E}">
        <p14:creationId xmlns:p14="http://schemas.microsoft.com/office/powerpoint/2010/main" val="35788984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543" y="1455935"/>
            <a:ext cx="7643522" cy="4084674"/>
          </a:xfrm>
          <a:prstGeom prst="rect">
            <a:avLst/>
          </a:prstGeom>
        </p:spPr>
      </p:pic>
    </p:spTree>
    <p:extLst>
      <p:ext uri="{BB962C8B-B14F-4D97-AF65-F5344CB8AC3E}">
        <p14:creationId xmlns:p14="http://schemas.microsoft.com/office/powerpoint/2010/main" val="1146983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Throttling Pattern</a:t>
            </a:r>
            <a:endParaRPr lang="en-GB" dirty="0"/>
          </a:p>
        </p:txBody>
      </p:sp>
      <p:sp>
        <p:nvSpPr>
          <p:cNvPr id="3" name="Content Placeholder 2"/>
          <p:cNvSpPr>
            <a:spLocks noGrp="1"/>
          </p:cNvSpPr>
          <p:nvPr>
            <p:ph idx="1"/>
          </p:nvPr>
        </p:nvSpPr>
        <p:spPr>
          <a:xfrm>
            <a:off x="838200" y="2393661"/>
            <a:ext cx="10515600" cy="1499466"/>
          </a:xfrm>
        </p:spPr>
        <p:txBody>
          <a:bodyPr/>
          <a:lstStyle/>
          <a:p>
            <a:r>
              <a:rPr lang="en-GB" dirty="0" smtClean="0"/>
              <a:t>Solution</a:t>
            </a:r>
          </a:p>
          <a:p>
            <a:pPr lvl="1"/>
            <a:r>
              <a:rPr lang="en-GB" dirty="0" smtClean="0"/>
              <a:t>Allow applications to only uses resources up to a ‘soft limit.’ </a:t>
            </a:r>
          </a:p>
          <a:p>
            <a:pPr lvl="1"/>
            <a:r>
              <a:rPr lang="en-GB" dirty="0" smtClean="0"/>
              <a:t>Constrain fan-out relationships to prevent them from exploding. </a:t>
            </a:r>
          </a:p>
          <a:p>
            <a:pPr lvl="1"/>
            <a:endParaRPr lang="en-GB" dirty="0"/>
          </a:p>
        </p:txBody>
      </p:sp>
    </p:spTree>
    <p:extLst>
      <p:ext uri="{BB962C8B-B14F-4D97-AF65-F5344CB8AC3E}">
        <p14:creationId xmlns:p14="http://schemas.microsoft.com/office/powerpoint/2010/main" val="21606735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Decoupled Invocation </a:t>
            </a:r>
            <a:endParaRPr lang="en-GB" dirty="0"/>
          </a:p>
        </p:txBody>
      </p:sp>
      <p:sp>
        <p:nvSpPr>
          <p:cNvPr id="3" name="Content Placeholder 2"/>
          <p:cNvSpPr>
            <a:spLocks noGrp="1"/>
          </p:cNvSpPr>
          <p:nvPr>
            <p:ph sz="half" idx="1"/>
          </p:nvPr>
        </p:nvSpPr>
        <p:spPr/>
        <p:txBody>
          <a:bodyPr>
            <a:normAutofit/>
          </a:bodyPr>
          <a:lstStyle/>
          <a:p>
            <a:r>
              <a:rPr lang="en-GB" dirty="0" smtClean="0"/>
              <a:t>Context and Problem</a:t>
            </a:r>
          </a:p>
          <a:p>
            <a:pPr lvl="1"/>
            <a:r>
              <a:rPr lang="en-GB" dirty="0" smtClean="0"/>
              <a:t>An application may experience peaks of demand that cause it to become overloaded and unable to respond.</a:t>
            </a:r>
          </a:p>
          <a:p>
            <a:pPr lvl="1"/>
            <a:r>
              <a:rPr lang="en-GB" dirty="0" smtClean="0"/>
              <a:t>It could be that part of the application itself becomes overwhelmed or one of its dependencies becomes overwhelmed.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382" y="1981200"/>
            <a:ext cx="5008418" cy="3938570"/>
          </a:xfrm>
          <a:prstGeom prst="rect">
            <a:avLst/>
          </a:prstGeom>
        </p:spPr>
      </p:pic>
    </p:spTree>
    <p:extLst>
      <p:ext uri="{BB962C8B-B14F-4D97-AF65-F5344CB8AC3E}">
        <p14:creationId xmlns:p14="http://schemas.microsoft.com/office/powerpoint/2010/main" val="2722811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GB"/>
          </a:p>
        </p:txBody>
      </p:sp>
      <p:sp>
        <p:nvSpPr>
          <p:cNvPr id="6" name="Content Placeholder 5"/>
          <p:cNvSpPr>
            <a:spLocks noGrp="1"/>
          </p:cNvSpPr>
          <p:nvPr>
            <p:ph idx="1"/>
          </p:nvPr>
        </p:nvSpPr>
        <p:spPr/>
        <p:txBody>
          <a:bodyPr/>
          <a:lstStyle/>
          <a:p>
            <a:r>
              <a:rPr lang="en-GB" dirty="0" smtClean="0"/>
              <a:t>DIAGRAM: Have a service A that calls B that calls a Db. Next picture service Db faults due to connection pool limit. B faults due to queueing waiting for the Db. A faults waiting for B. Now show a queue between A and B. Show that B can throttle the rate it reads from the queue to stay within limit of the Db connection pool.</a:t>
            </a:r>
            <a:endParaRPr lang="en-GB" dirty="0"/>
          </a:p>
        </p:txBody>
      </p:sp>
    </p:spTree>
    <p:extLst>
      <p:ext uri="{BB962C8B-B14F-4D97-AF65-F5344CB8AC3E}">
        <p14:creationId xmlns:p14="http://schemas.microsoft.com/office/powerpoint/2010/main" val="1143908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Faults</a:t>
            </a:r>
            <a:endParaRPr lang="en-GB" dirty="0"/>
          </a:p>
        </p:txBody>
      </p:sp>
      <p:sp>
        <p:nvSpPr>
          <p:cNvPr id="5" name="Content Placeholder 4"/>
          <p:cNvSpPr>
            <a:spLocks noGrp="1"/>
          </p:cNvSpPr>
          <p:nvPr>
            <p:ph sz="half" idx="1"/>
          </p:nvPr>
        </p:nvSpPr>
        <p:spPr/>
        <p:txBody>
          <a:bodyPr/>
          <a:lstStyle/>
          <a:p>
            <a:r>
              <a:rPr lang="en-GB" dirty="0" smtClean="0"/>
              <a:t>A </a:t>
            </a:r>
            <a:r>
              <a:rPr lang="en-GB" b="1" dirty="0" smtClean="0"/>
              <a:t>fault</a:t>
            </a:r>
            <a:r>
              <a:rPr lang="en-GB" dirty="0" smtClean="0"/>
              <a:t> is a defect within the system.</a:t>
            </a:r>
          </a:p>
          <a:p>
            <a:pPr lvl="1"/>
            <a:r>
              <a:rPr lang="en-GB" dirty="0" smtClean="0"/>
              <a:t>If unmitigated a fault can lead to failure</a:t>
            </a:r>
          </a:p>
          <a:p>
            <a:pPr lvl="1"/>
            <a:r>
              <a:rPr lang="en-GB" dirty="0" smtClean="0"/>
              <a:t>A software ‘bug’ is a fault</a:t>
            </a:r>
          </a:p>
          <a:p>
            <a:pPr lvl="1"/>
            <a:r>
              <a:rPr lang="en-GB" dirty="0" smtClean="0"/>
              <a:t>So a ‘null reference’ exception, or ‘sequence contains no elements’ exception is a fault.</a:t>
            </a:r>
          </a:p>
          <a:p>
            <a:pPr lvl="1"/>
            <a:r>
              <a:rPr lang="en-GB" dirty="0" smtClean="0"/>
              <a:t>An exception is a fault.</a:t>
            </a:r>
            <a:endParaRPr lang="en-GB" dirty="0"/>
          </a:p>
        </p:txBody>
      </p:sp>
      <p:pic>
        <p:nvPicPr>
          <p:cNvPr id="2050" name="Picture 2" descr="http://us.123rf.com/450wm/copacool/copacool1406/copacool140600137/28735234-fault-button-on-computer-pc-keyboard-key.jpg?ve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538" y="2201862"/>
            <a:ext cx="3333750" cy="208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9765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888" y="2840188"/>
            <a:ext cx="5707875" cy="815411"/>
          </a:xfrm>
          <a:prstGeom prst="rect">
            <a:avLst/>
          </a:prstGeom>
        </p:spPr>
      </p:pic>
    </p:spTree>
    <p:extLst>
      <p:ext uri="{BB962C8B-B14F-4D97-AF65-F5344CB8AC3E}">
        <p14:creationId xmlns:p14="http://schemas.microsoft.com/office/powerpoint/2010/main" val="24527308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400" y="2812483"/>
            <a:ext cx="6668078" cy="2583404"/>
          </a:xfrm>
          <a:prstGeom prst="rect">
            <a:avLst/>
          </a:prstGeom>
        </p:spPr>
      </p:pic>
    </p:spTree>
    <p:extLst>
      <p:ext uri="{BB962C8B-B14F-4D97-AF65-F5344CB8AC3E}">
        <p14:creationId xmlns:p14="http://schemas.microsoft.com/office/powerpoint/2010/main" val="1095194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548" y="2798624"/>
            <a:ext cx="6972904" cy="3078747"/>
          </a:xfrm>
          <a:prstGeom prst="rect">
            <a:avLst/>
          </a:prstGeom>
        </p:spPr>
      </p:pic>
    </p:spTree>
    <p:extLst>
      <p:ext uri="{BB962C8B-B14F-4D97-AF65-F5344CB8AC3E}">
        <p14:creationId xmlns:p14="http://schemas.microsoft.com/office/powerpoint/2010/main" val="8408172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530" y="889832"/>
            <a:ext cx="8382726" cy="4991533"/>
          </a:xfrm>
          <a:prstGeom prst="rect">
            <a:avLst/>
          </a:prstGeom>
        </p:spPr>
      </p:pic>
    </p:spTree>
    <p:extLst>
      <p:ext uri="{BB962C8B-B14F-4D97-AF65-F5344CB8AC3E}">
        <p14:creationId xmlns:p14="http://schemas.microsoft.com/office/powerpoint/2010/main" val="17286373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9050" y="2223847"/>
            <a:ext cx="5707875" cy="3574090"/>
          </a:xfrm>
          <a:prstGeom prst="rect">
            <a:avLst/>
          </a:prstGeom>
        </p:spPr>
      </p:pic>
    </p:spTree>
    <p:extLst>
      <p:ext uri="{BB962C8B-B14F-4D97-AF65-F5344CB8AC3E}">
        <p14:creationId xmlns:p14="http://schemas.microsoft.com/office/powerpoint/2010/main" val="21829315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Decoupled Invocation Pattern</a:t>
            </a:r>
            <a:endParaRPr lang="en-GB" dirty="0"/>
          </a:p>
        </p:txBody>
      </p:sp>
      <p:sp>
        <p:nvSpPr>
          <p:cNvPr id="3" name="Content Placeholder 2"/>
          <p:cNvSpPr>
            <a:spLocks noGrp="1"/>
          </p:cNvSpPr>
          <p:nvPr>
            <p:ph idx="1"/>
          </p:nvPr>
        </p:nvSpPr>
        <p:spPr/>
        <p:txBody>
          <a:bodyPr/>
          <a:lstStyle/>
          <a:p>
            <a:pPr marL="0" indent="0">
              <a:buNone/>
            </a:pPr>
            <a:r>
              <a:rPr lang="en-GB" dirty="0" smtClean="0"/>
              <a:t>Solution</a:t>
            </a:r>
          </a:p>
          <a:p>
            <a:pPr lvl="1"/>
            <a:r>
              <a:rPr lang="en-GB" dirty="0" smtClean="0"/>
              <a:t>Use Decoupled Invocation. A producer puts a message onto a queue at the service endpoint. A consumer reads messages from the queue.</a:t>
            </a:r>
          </a:p>
          <a:p>
            <a:pPr lvl="1"/>
            <a:r>
              <a:rPr lang="en-GB" dirty="0" smtClean="0"/>
              <a:t>The queue stores messages for eventual processing. If the queue is durable we gain guaranteed delivery, and at-least once guarantees.</a:t>
            </a:r>
          </a:p>
          <a:p>
            <a:pPr lvl="1"/>
            <a:r>
              <a:rPr lang="en-GB" dirty="0" smtClean="0"/>
              <a:t>If the rate of arrival at the endpoint is unpredictable, the queue acts as a buffer that makes it possible to predict the rate of consumption.</a:t>
            </a:r>
          </a:p>
          <a:p>
            <a:pPr lvl="1"/>
            <a:r>
              <a:rPr lang="en-GB" dirty="0" smtClean="0"/>
              <a:t>This makes it simpler to do capacity planning because peaks of requests are smoothed out by the queue.</a:t>
            </a:r>
          </a:p>
          <a:p>
            <a:pPr lvl="2"/>
            <a:r>
              <a:rPr lang="en-GB" dirty="0" smtClean="0"/>
              <a:t>The consumer must be able to control the rate of processing, otherwise a spike is simply passed down the wire.</a:t>
            </a:r>
          </a:p>
          <a:p>
            <a:endParaRPr lang="en-GB" dirty="0"/>
          </a:p>
        </p:txBody>
      </p:sp>
    </p:spTree>
    <p:extLst>
      <p:ext uri="{BB962C8B-B14F-4D97-AF65-F5344CB8AC3E}">
        <p14:creationId xmlns:p14="http://schemas.microsoft.com/office/powerpoint/2010/main" val="31747058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Competing Consumers</a:t>
            </a:r>
            <a:endParaRPr lang="en-GB" dirty="0"/>
          </a:p>
        </p:txBody>
      </p:sp>
      <p:sp>
        <p:nvSpPr>
          <p:cNvPr id="3" name="Content Placeholder 2"/>
          <p:cNvSpPr>
            <a:spLocks noGrp="1"/>
          </p:cNvSpPr>
          <p:nvPr>
            <p:ph sz="half" idx="1"/>
          </p:nvPr>
        </p:nvSpPr>
        <p:spPr/>
        <p:txBody>
          <a:bodyPr>
            <a:normAutofit/>
          </a:bodyPr>
          <a:lstStyle/>
          <a:p>
            <a:r>
              <a:rPr lang="en-GB" dirty="0" smtClean="0"/>
              <a:t>Context and Problem</a:t>
            </a:r>
          </a:p>
          <a:p>
            <a:pPr lvl="1"/>
            <a:r>
              <a:rPr lang="en-GB" dirty="0" smtClean="0"/>
              <a:t>We use decoupled invocation but cannot process the messages fast enough and we have high latency.</a:t>
            </a:r>
          </a:p>
          <a:p>
            <a:pPr lvl="1"/>
            <a:r>
              <a:rPr lang="en-GB" dirty="0" smtClean="0"/>
              <a:t>Eventual consistency at high latency looks like network partition</a:t>
            </a:r>
          </a:p>
          <a:p>
            <a:pPr lvl="1"/>
            <a:r>
              <a:rPr lang="en-GB" dirty="0" smtClean="0"/>
              <a:t>In addition a single consumer is bad – if it fails that failure cascades to callers. </a:t>
            </a:r>
          </a:p>
          <a:p>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235" y="2396831"/>
            <a:ext cx="4790980" cy="3226541"/>
          </a:xfrm>
          <a:prstGeom prst="rect">
            <a:avLst/>
          </a:prstGeom>
        </p:spPr>
      </p:pic>
    </p:spTree>
    <p:extLst>
      <p:ext uri="{BB962C8B-B14F-4D97-AF65-F5344CB8AC3E}">
        <p14:creationId xmlns:p14="http://schemas.microsoft.com/office/powerpoint/2010/main" val="9921921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Competing Consumers Pattern</a:t>
            </a:r>
            <a:endParaRPr lang="en-GB" dirty="0"/>
          </a:p>
        </p:txBody>
      </p:sp>
      <p:sp>
        <p:nvSpPr>
          <p:cNvPr id="3" name="Content Placeholder 2"/>
          <p:cNvSpPr>
            <a:spLocks noGrp="1"/>
          </p:cNvSpPr>
          <p:nvPr>
            <p:ph idx="1"/>
          </p:nvPr>
        </p:nvSpPr>
        <p:spPr/>
        <p:txBody>
          <a:bodyPr/>
          <a:lstStyle/>
          <a:p>
            <a:r>
              <a:rPr lang="en-GB" dirty="0" smtClean="0"/>
              <a:t>Solution</a:t>
            </a:r>
          </a:p>
          <a:p>
            <a:pPr lvl="1"/>
            <a:r>
              <a:rPr lang="en-GB" dirty="0" smtClean="0"/>
              <a:t>Increase the number of consumers reading messages from the queue. The message queue must hand a message to only one consumer. It must allow waiting consumers to read messages further down the queue if the message at the top is locked.</a:t>
            </a:r>
          </a:p>
          <a:p>
            <a:pPr lvl="1"/>
            <a:r>
              <a:rPr lang="en-GB" dirty="0" smtClean="0"/>
              <a:t>Ordering is an issue as consumers run at different rates. Two main solutions:</a:t>
            </a:r>
          </a:p>
          <a:p>
            <a:pPr lvl="2"/>
            <a:r>
              <a:rPr lang="en-GB" dirty="0" smtClean="0"/>
              <a:t>Sorting into order, using the queue, not processing out of order. This can be less performant than having no competing consumers.</a:t>
            </a:r>
          </a:p>
          <a:p>
            <a:pPr lvl="2"/>
            <a:r>
              <a:rPr lang="en-GB" dirty="0" smtClean="0"/>
              <a:t>Ensure messages can run when out-of-order i.e. </a:t>
            </a:r>
            <a:r>
              <a:rPr lang="en-GB" dirty="0" err="1" smtClean="0"/>
              <a:t>idempotency</a:t>
            </a:r>
            <a:endParaRPr lang="en-GB" dirty="0" smtClean="0"/>
          </a:p>
          <a:p>
            <a:pPr lvl="1"/>
            <a:r>
              <a:rPr lang="en-GB" dirty="0" smtClean="0"/>
              <a:t>Highly Scalable, particularly with elastic compute – just add consumer nodes.</a:t>
            </a:r>
          </a:p>
          <a:p>
            <a:pPr lvl="2"/>
            <a:endParaRPr lang="en-GB" dirty="0"/>
          </a:p>
        </p:txBody>
      </p:sp>
    </p:spTree>
    <p:extLst>
      <p:ext uri="{BB962C8B-B14F-4D97-AF65-F5344CB8AC3E}">
        <p14:creationId xmlns:p14="http://schemas.microsoft.com/office/powerpoint/2010/main" val="25394564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GB"/>
          </a:p>
        </p:txBody>
      </p:sp>
      <p:sp>
        <p:nvSpPr>
          <p:cNvPr id="6" name="Content Placeholder 5"/>
          <p:cNvSpPr>
            <a:spLocks noGrp="1"/>
          </p:cNvSpPr>
          <p:nvPr>
            <p:ph idx="1"/>
          </p:nvPr>
        </p:nvSpPr>
        <p:spPr/>
        <p:txBody>
          <a:bodyPr/>
          <a:lstStyle/>
          <a:p>
            <a:r>
              <a:rPr lang="en-GB" dirty="0" smtClean="0"/>
              <a:t>DIAGRAM: Have a service A that calls B that calls a Db using middleware for decoupled invocation. Next picture queue backs up because we can’t read messages fast enough. Front end experiences a partition as latency increases. Now show a queue between A and B with multiple consumers that can process messages fast enough to keep up.</a:t>
            </a:r>
            <a:endParaRPr lang="en-GB" dirty="0"/>
          </a:p>
        </p:txBody>
      </p:sp>
    </p:spTree>
    <p:extLst>
      <p:ext uri="{BB962C8B-B14F-4D97-AF65-F5344CB8AC3E}">
        <p14:creationId xmlns:p14="http://schemas.microsoft.com/office/powerpoint/2010/main" val="504004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062" y="3021294"/>
            <a:ext cx="5707875" cy="815411"/>
          </a:xfrm>
          <a:prstGeom prst="rect">
            <a:avLst/>
          </a:prstGeom>
        </p:spPr>
      </p:pic>
    </p:spTree>
    <p:extLst>
      <p:ext uri="{BB962C8B-B14F-4D97-AF65-F5344CB8AC3E}">
        <p14:creationId xmlns:p14="http://schemas.microsoft.com/office/powerpoint/2010/main" val="35741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Error</a:t>
            </a:r>
            <a:endParaRPr lang="en-GB" dirty="0"/>
          </a:p>
        </p:txBody>
      </p:sp>
      <p:sp>
        <p:nvSpPr>
          <p:cNvPr id="3" name="Content Placeholder 2"/>
          <p:cNvSpPr>
            <a:spLocks noGrp="1"/>
          </p:cNvSpPr>
          <p:nvPr>
            <p:ph sz="half" idx="1"/>
          </p:nvPr>
        </p:nvSpPr>
        <p:spPr/>
        <p:txBody>
          <a:bodyPr/>
          <a:lstStyle/>
          <a:p>
            <a:r>
              <a:rPr lang="en-GB" dirty="0" smtClean="0"/>
              <a:t>An </a:t>
            </a:r>
            <a:r>
              <a:rPr lang="en-GB" b="1" dirty="0" smtClean="0"/>
              <a:t>error</a:t>
            </a:r>
            <a:r>
              <a:rPr lang="en-GB" dirty="0" smtClean="0"/>
              <a:t> is the deviation of the system from the specification.</a:t>
            </a:r>
          </a:p>
          <a:p>
            <a:r>
              <a:rPr lang="en-GB" dirty="0" smtClean="0"/>
              <a:t>A </a:t>
            </a:r>
            <a:r>
              <a:rPr lang="en-GB" i="1" dirty="0" smtClean="0"/>
              <a:t>fault</a:t>
            </a:r>
            <a:r>
              <a:rPr lang="en-GB" dirty="0" smtClean="0"/>
              <a:t> may lead to an error i.e. an error is the mechanism by which the fault becomes apparent.</a:t>
            </a:r>
          </a:p>
          <a:p>
            <a:pPr lvl="1"/>
            <a:r>
              <a:rPr lang="en-GB" dirty="0" smtClean="0"/>
              <a:t>i.e. an unhandled exception is a fault that has become an error.</a:t>
            </a:r>
          </a:p>
          <a:p>
            <a:pPr lvl="1"/>
            <a:r>
              <a:rPr lang="en-GB" dirty="0" smtClean="0"/>
              <a:t>Exception handling would mitigate a fault, and so stop it becoming an error.</a:t>
            </a:r>
            <a:endParaRPr lang="en-GB" dirty="0"/>
          </a:p>
        </p:txBody>
      </p:sp>
      <p:pic>
        <p:nvPicPr>
          <p:cNvPr id="6" name="Picture 5"/>
          <p:cNvPicPr>
            <a:picLocks noChangeAspect="1"/>
          </p:cNvPicPr>
          <p:nvPr/>
        </p:nvPicPr>
        <p:blipFill>
          <a:blip r:embed="rId3"/>
          <a:stretch>
            <a:fillRect/>
          </a:stretch>
        </p:blipFill>
        <p:spPr>
          <a:xfrm>
            <a:off x="6656833" y="1950316"/>
            <a:ext cx="4163568" cy="3118657"/>
          </a:xfrm>
          <a:prstGeom prst="rect">
            <a:avLst/>
          </a:prstGeom>
        </p:spPr>
      </p:pic>
    </p:spTree>
    <p:extLst>
      <p:ext uri="{BB962C8B-B14F-4D97-AF65-F5344CB8AC3E}">
        <p14:creationId xmlns:p14="http://schemas.microsoft.com/office/powerpoint/2010/main" val="27032675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030" y="1414704"/>
            <a:ext cx="7239627" cy="4610500"/>
          </a:xfrm>
          <a:prstGeom prst="rect">
            <a:avLst/>
          </a:prstGeom>
        </p:spPr>
      </p:pic>
    </p:spTree>
    <p:extLst>
      <p:ext uri="{BB962C8B-B14F-4D97-AF65-F5344CB8AC3E}">
        <p14:creationId xmlns:p14="http://schemas.microsoft.com/office/powerpoint/2010/main" val="3936071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916" y="2270955"/>
            <a:ext cx="5707875" cy="3756986"/>
          </a:xfrm>
          <a:prstGeom prst="rect">
            <a:avLst/>
          </a:prstGeom>
        </p:spPr>
      </p:pic>
    </p:spTree>
    <p:extLst>
      <p:ext uri="{BB962C8B-B14F-4D97-AF65-F5344CB8AC3E}">
        <p14:creationId xmlns:p14="http://schemas.microsoft.com/office/powerpoint/2010/main" val="694097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Parallel Pipelines Pattern</a:t>
            </a:r>
            <a:endParaRPr lang="en-GB" dirty="0"/>
          </a:p>
        </p:txBody>
      </p:sp>
      <p:sp>
        <p:nvSpPr>
          <p:cNvPr id="3" name="Content Placeholder 2"/>
          <p:cNvSpPr>
            <a:spLocks noGrp="1"/>
          </p:cNvSpPr>
          <p:nvPr>
            <p:ph idx="1"/>
          </p:nvPr>
        </p:nvSpPr>
        <p:spPr/>
        <p:txBody>
          <a:bodyPr/>
          <a:lstStyle/>
          <a:p>
            <a:r>
              <a:rPr lang="en-GB" dirty="0" smtClean="0"/>
              <a:t>The Parallel Pipelines Pattern uses a Pipes and Filters approach to Decoupled Invocation.</a:t>
            </a:r>
          </a:p>
          <a:p>
            <a:pPr lvl="1"/>
            <a:r>
              <a:rPr lang="en-GB" dirty="0" smtClean="0"/>
              <a:t>The task is broken into sub-tasks or filter steps.  Usually by the first consumer.</a:t>
            </a:r>
          </a:p>
          <a:p>
            <a:pPr lvl="1"/>
            <a:r>
              <a:rPr lang="en-GB" dirty="0" smtClean="0"/>
              <a:t>Communication between filter steps is by a message queue, each filter step runs as an independent process.</a:t>
            </a:r>
          </a:p>
          <a:p>
            <a:pPr lvl="1"/>
            <a:r>
              <a:rPr lang="en-GB" dirty="0" smtClean="0"/>
              <a:t>A filter step may use the competing consumers pattern – so resources can be tailored to the needs of each step.</a:t>
            </a:r>
          </a:p>
          <a:p>
            <a:pPr lvl="1"/>
            <a:r>
              <a:rPr lang="en-GB" dirty="0" smtClean="0"/>
              <a:t>Monitoring the queue length indicates the performance of relative steps, helping to identify bottlenecks.</a:t>
            </a:r>
          </a:p>
          <a:p>
            <a:pPr lvl="1"/>
            <a:r>
              <a:rPr lang="en-GB" dirty="0" smtClean="0"/>
              <a:t>Note that overall latency is increased, you have multiple queues, but you benefit in throughput.</a:t>
            </a:r>
            <a:endParaRPr lang="en-GB" dirty="0"/>
          </a:p>
        </p:txBody>
      </p:sp>
    </p:spTree>
    <p:extLst>
      <p:ext uri="{BB962C8B-B14F-4D97-AF65-F5344CB8AC3E}">
        <p14:creationId xmlns:p14="http://schemas.microsoft.com/office/powerpoint/2010/main" val="15897625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Parallel Pipelines</a:t>
            </a:r>
            <a:endParaRPr lang="en-GB" dirty="0"/>
          </a:p>
        </p:txBody>
      </p:sp>
      <p:sp>
        <p:nvSpPr>
          <p:cNvPr id="5" name="Content Placeholder 4"/>
          <p:cNvSpPr>
            <a:spLocks noGrp="1"/>
          </p:cNvSpPr>
          <p:nvPr>
            <p:ph sz="half" idx="1"/>
          </p:nvPr>
        </p:nvSpPr>
        <p:spPr/>
        <p:txBody>
          <a:bodyPr>
            <a:normAutofit/>
          </a:bodyPr>
          <a:lstStyle/>
          <a:p>
            <a:pPr marL="0" indent="0">
              <a:buNone/>
            </a:pPr>
            <a:r>
              <a:rPr lang="en-GB" dirty="0" smtClean="0"/>
              <a:t>Context and Problem</a:t>
            </a:r>
          </a:p>
          <a:p>
            <a:r>
              <a:rPr lang="en-GB" dirty="0" smtClean="0"/>
              <a:t>If the time taken for a consumer to process a given task is </a:t>
            </a:r>
            <a:r>
              <a:rPr lang="en-GB" i="1" dirty="0" smtClean="0"/>
              <a:t>long</a:t>
            </a:r>
            <a:r>
              <a:rPr lang="en-GB" dirty="0" smtClean="0"/>
              <a:t>, there are negative consequences.</a:t>
            </a:r>
          </a:p>
          <a:p>
            <a:pPr lvl="1"/>
            <a:r>
              <a:rPr lang="en-GB" dirty="0" smtClean="0"/>
              <a:t>It is difficult to understand progress.</a:t>
            </a:r>
          </a:p>
          <a:p>
            <a:pPr lvl="1"/>
            <a:r>
              <a:rPr lang="en-GB" dirty="0" smtClean="0"/>
              <a:t>Scaling becomes ‘all or nothing.’ </a:t>
            </a:r>
            <a:endParaRPr lang="en-GB" dirty="0"/>
          </a:p>
        </p:txBody>
      </p:sp>
      <p:pic>
        <p:nvPicPr>
          <p:cNvPr id="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81825" y="2663031"/>
            <a:ext cx="3562350" cy="2676525"/>
          </a:xfrm>
        </p:spPr>
      </p:pic>
    </p:spTree>
    <p:extLst>
      <p:ext uri="{BB962C8B-B14F-4D97-AF65-F5344CB8AC3E}">
        <p14:creationId xmlns:p14="http://schemas.microsoft.com/office/powerpoint/2010/main" val="21456876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GB"/>
          </a:p>
        </p:txBody>
      </p:sp>
      <p:sp>
        <p:nvSpPr>
          <p:cNvPr id="6" name="Content Placeholder 5"/>
          <p:cNvSpPr>
            <a:spLocks noGrp="1"/>
          </p:cNvSpPr>
          <p:nvPr>
            <p:ph idx="1"/>
          </p:nvPr>
        </p:nvSpPr>
        <p:spPr/>
        <p:txBody>
          <a:bodyPr/>
          <a:lstStyle/>
          <a:p>
            <a:r>
              <a:rPr lang="en-GB" dirty="0" smtClean="0"/>
              <a:t>DIAGRAM: Have a service A that calls B that calls a Db using middleware for decoupled invocation. Next picture queue backs up because we can’t process message fast enough – its performing a lot of Db operations. Front end experiences a partition as latency increases. Now show B divided into B, C, and D with a queue between all the parts and multiple consumers against one stage that can process messages fast enough to keep up.</a:t>
            </a:r>
            <a:endParaRPr lang="en-GB" dirty="0"/>
          </a:p>
        </p:txBody>
      </p:sp>
    </p:spTree>
    <p:extLst>
      <p:ext uri="{BB962C8B-B14F-4D97-AF65-F5344CB8AC3E}">
        <p14:creationId xmlns:p14="http://schemas.microsoft.com/office/powerpoint/2010/main" val="3316872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062" y="3021294"/>
            <a:ext cx="5707875" cy="815411"/>
          </a:xfrm>
          <a:prstGeom prst="rect">
            <a:avLst/>
          </a:prstGeom>
        </p:spPr>
      </p:pic>
    </p:spTree>
    <p:extLst>
      <p:ext uri="{BB962C8B-B14F-4D97-AF65-F5344CB8AC3E}">
        <p14:creationId xmlns:p14="http://schemas.microsoft.com/office/powerpoint/2010/main" val="214739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046" y="867072"/>
            <a:ext cx="7856901" cy="5151566"/>
          </a:xfrm>
          <a:prstGeom prst="rect">
            <a:avLst/>
          </a:prstGeom>
        </p:spPr>
      </p:pic>
    </p:spTree>
    <p:extLst>
      <p:ext uri="{BB962C8B-B14F-4D97-AF65-F5344CB8AC3E}">
        <p14:creationId xmlns:p14="http://schemas.microsoft.com/office/powerpoint/2010/main" val="12381021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620" y="2515477"/>
            <a:ext cx="8984759" cy="3711262"/>
          </a:xfrm>
          <a:prstGeom prst="rect">
            <a:avLst/>
          </a:prstGeom>
        </p:spPr>
      </p:pic>
    </p:spTree>
    <p:extLst>
      <p:ext uri="{BB962C8B-B14F-4D97-AF65-F5344CB8AC3E}">
        <p14:creationId xmlns:p14="http://schemas.microsoft.com/office/powerpoint/2010/main" val="5334589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Parallel Pipelines Pattern</a:t>
            </a:r>
            <a:endParaRPr lang="en-GB" dirty="0"/>
          </a:p>
        </p:txBody>
      </p:sp>
      <p:sp>
        <p:nvSpPr>
          <p:cNvPr id="3" name="Content Placeholder 2"/>
          <p:cNvSpPr>
            <a:spLocks noGrp="1"/>
          </p:cNvSpPr>
          <p:nvPr>
            <p:ph idx="1"/>
          </p:nvPr>
        </p:nvSpPr>
        <p:spPr/>
        <p:txBody>
          <a:bodyPr/>
          <a:lstStyle/>
          <a:p>
            <a:r>
              <a:rPr lang="en-GB" dirty="0" smtClean="0"/>
              <a:t>The Parallel Pipelines Pattern uses a Pipes and Filters approach to Decoupled Invocation.</a:t>
            </a:r>
          </a:p>
          <a:p>
            <a:pPr lvl="1"/>
            <a:r>
              <a:rPr lang="en-GB" dirty="0" smtClean="0"/>
              <a:t>The task is broken into sub-tasks or filter steps.  Usually by the first consumer.</a:t>
            </a:r>
          </a:p>
          <a:p>
            <a:pPr lvl="1"/>
            <a:r>
              <a:rPr lang="en-GB" dirty="0" smtClean="0"/>
              <a:t>Communication between filter steps is by a message queue, each filter step runs as an independent process.</a:t>
            </a:r>
          </a:p>
          <a:p>
            <a:pPr lvl="1"/>
            <a:r>
              <a:rPr lang="en-GB" dirty="0" smtClean="0"/>
              <a:t>A filter step may use the competing consumers pattern – so resources can be tailored to the needs of each step.</a:t>
            </a:r>
          </a:p>
          <a:p>
            <a:pPr lvl="1"/>
            <a:r>
              <a:rPr lang="en-GB" dirty="0" smtClean="0"/>
              <a:t>Monitoring the queue length indicates the performance of relative steps, helping to identify bottlenecks.</a:t>
            </a:r>
          </a:p>
          <a:p>
            <a:pPr lvl="1"/>
            <a:r>
              <a:rPr lang="en-GB" dirty="0" smtClean="0"/>
              <a:t>Note that overall latency is increased, you have multiple queues, but you benefit in throughput.</a:t>
            </a:r>
            <a:endParaRPr lang="en-GB" dirty="0"/>
          </a:p>
        </p:txBody>
      </p:sp>
    </p:spTree>
    <p:extLst>
      <p:ext uri="{BB962C8B-B14F-4D97-AF65-F5344CB8AC3E}">
        <p14:creationId xmlns:p14="http://schemas.microsoft.com/office/powerpoint/2010/main" val="1138277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Further Reading</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2576464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lnSpcReduction="10000"/>
          </a:bodyPr>
          <a:lstStyle/>
          <a:p>
            <a:r>
              <a:rPr lang="en-GB" dirty="0" smtClean="0"/>
              <a:t>A fault may be </a:t>
            </a:r>
            <a:r>
              <a:rPr lang="en-GB" b="1" dirty="0" smtClean="0"/>
              <a:t>dormant</a:t>
            </a:r>
            <a:r>
              <a:rPr lang="en-GB" dirty="0" smtClean="0"/>
              <a:t> if it does not result in an error immediately, but lies waiting.</a:t>
            </a:r>
          </a:p>
          <a:p>
            <a:r>
              <a:rPr lang="en-GB" dirty="0" smtClean="0"/>
              <a:t>In software this typically occurs because:</a:t>
            </a:r>
          </a:p>
          <a:p>
            <a:pPr lvl="1"/>
            <a:r>
              <a:rPr lang="en-GB" dirty="0" smtClean="0"/>
              <a:t>The fault is in code that has not been called.</a:t>
            </a:r>
          </a:p>
          <a:p>
            <a:pPr lvl="1"/>
            <a:r>
              <a:rPr lang="en-GB" dirty="0" smtClean="0"/>
              <a:t>The fault occurs under load.</a:t>
            </a:r>
          </a:p>
          <a:p>
            <a:pPr lvl="1"/>
            <a:r>
              <a:rPr lang="en-GB" dirty="0" smtClean="0"/>
              <a:t>The fault occurs over time i.e. a resource leak</a:t>
            </a:r>
          </a:p>
          <a:p>
            <a:pPr lvl="1"/>
            <a:r>
              <a:rPr lang="en-GB" dirty="0" smtClean="0"/>
              <a:t>The fault occurs from concurrency</a:t>
            </a:r>
            <a:endParaRPr lang="en-GB" dirty="0"/>
          </a:p>
        </p:txBody>
      </p:sp>
      <p:sp>
        <p:nvSpPr>
          <p:cNvPr id="5" name="Title 4"/>
          <p:cNvSpPr>
            <a:spLocks noGrp="1"/>
          </p:cNvSpPr>
          <p:nvPr>
            <p:ph type="title"/>
          </p:nvPr>
        </p:nvSpPr>
        <p:spPr/>
        <p:txBody>
          <a:bodyPr/>
          <a:lstStyle/>
          <a:p>
            <a:r>
              <a:rPr lang="en-GB" dirty="0" smtClean="0"/>
              <a:t>Dormant Fault</a:t>
            </a:r>
            <a:endParaRPr lang="en-GB" dirty="0"/>
          </a:p>
        </p:txBody>
      </p:sp>
      <p:pic>
        <p:nvPicPr>
          <p:cNvPr id="4098" name="Picture 2" descr="Image result for dormant fa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1746" y="2373463"/>
            <a:ext cx="4802823" cy="3196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8211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Release It!</a:t>
            </a:r>
            <a:endParaRPr lang="en-GB" dirty="0"/>
          </a:p>
        </p:txBody>
      </p:sp>
      <p:pic>
        <p:nvPicPr>
          <p:cNvPr id="1026" name="Picture 2" descr="Cover image for Release I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90425" y="1690688"/>
            <a:ext cx="3509457" cy="42113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55964" y="2424545"/>
            <a:ext cx="4862945" cy="1938992"/>
          </a:xfrm>
          <a:prstGeom prst="rect">
            <a:avLst/>
          </a:prstGeom>
          <a:noFill/>
        </p:spPr>
        <p:txBody>
          <a:bodyPr wrap="square" rtlCol="0">
            <a:spAutoFit/>
          </a:bodyPr>
          <a:lstStyle/>
          <a:p>
            <a:r>
              <a:rPr lang="en-GB" sz="2400" b="1" dirty="0" smtClean="0"/>
              <a:t>Michael T </a:t>
            </a:r>
            <a:r>
              <a:rPr lang="en-GB" sz="2400" b="1" dirty="0" err="1" smtClean="0"/>
              <a:t>Nygard</a:t>
            </a:r>
            <a:endParaRPr lang="en-GB" sz="2400" b="1" dirty="0" smtClean="0"/>
          </a:p>
          <a:p>
            <a:endParaRPr lang="en-GB" sz="2400" dirty="0" smtClean="0"/>
          </a:p>
          <a:p>
            <a:r>
              <a:rPr lang="en-GB" sz="2400" dirty="0" smtClean="0"/>
              <a:t>Source of many of the Stability Anti-Patterns and Patterns in this presentation</a:t>
            </a:r>
            <a:endParaRPr lang="en-GB" sz="2400" dirty="0"/>
          </a:p>
        </p:txBody>
      </p:sp>
    </p:spTree>
    <p:extLst>
      <p:ext uri="{BB962C8B-B14F-4D97-AF65-F5344CB8AC3E}">
        <p14:creationId xmlns:p14="http://schemas.microsoft.com/office/powerpoint/2010/main" val="11084702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SOA Patterns</a:t>
            </a:r>
            <a:endParaRPr lang="en-GB" dirty="0"/>
          </a:p>
        </p:txBody>
      </p:sp>
      <p:pic>
        <p:nvPicPr>
          <p:cNvPr id="2050" name="Picture 2" descr="http://ecx.images-amazon.com/images/I/51JTKRy1C6L._SX397_BO1,204,203,200_.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7189591" y="1690688"/>
            <a:ext cx="347932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half" idx="2"/>
          </p:nvPr>
        </p:nvSpPr>
        <p:spPr>
          <a:xfrm>
            <a:off x="1087581" y="1715222"/>
            <a:ext cx="5181600" cy="4351338"/>
          </a:xfrm>
        </p:spPr>
        <p:txBody>
          <a:bodyPr/>
          <a:lstStyle/>
          <a:p>
            <a:pPr marL="0" indent="0">
              <a:buNone/>
            </a:pPr>
            <a:r>
              <a:rPr lang="en-GB" b="1" dirty="0" err="1" smtClean="0"/>
              <a:t>Arnon</a:t>
            </a:r>
            <a:r>
              <a:rPr lang="en-GB" b="1" dirty="0" smtClean="0"/>
              <a:t> </a:t>
            </a:r>
            <a:r>
              <a:rPr lang="en-GB" b="1" dirty="0" err="1" smtClean="0"/>
              <a:t>Rotem</a:t>
            </a:r>
            <a:r>
              <a:rPr lang="en-GB" b="1" dirty="0" smtClean="0"/>
              <a:t>-Gal-Oz</a:t>
            </a:r>
          </a:p>
          <a:p>
            <a:pPr marL="0" indent="0">
              <a:buNone/>
            </a:pPr>
            <a:endParaRPr lang="en-GB" dirty="0"/>
          </a:p>
          <a:p>
            <a:pPr marL="0" indent="0">
              <a:buNone/>
            </a:pPr>
            <a:r>
              <a:rPr lang="en-GB" dirty="0" smtClean="0"/>
              <a:t>Fundamental Patterns for SOA (and by inference </a:t>
            </a:r>
            <a:r>
              <a:rPr lang="en-GB" dirty="0" err="1" smtClean="0"/>
              <a:t>Microservice</a:t>
            </a:r>
            <a:r>
              <a:rPr lang="en-GB" dirty="0" smtClean="0"/>
              <a:t>) architectures.</a:t>
            </a:r>
          </a:p>
          <a:p>
            <a:pPr marL="0" indent="0">
              <a:buNone/>
            </a:pPr>
            <a:endParaRPr lang="en-GB" dirty="0"/>
          </a:p>
        </p:txBody>
      </p:sp>
    </p:spTree>
    <p:extLst>
      <p:ext uri="{BB962C8B-B14F-4D97-AF65-F5344CB8AC3E}">
        <p14:creationId xmlns:p14="http://schemas.microsoft.com/office/powerpoint/2010/main" val="38017270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Brighter</a:t>
            </a:r>
            <a:endParaRPr lang="en-GB" dirty="0"/>
          </a:p>
        </p:txBody>
      </p:sp>
      <p:pic>
        <p:nvPicPr>
          <p:cNvPr id="2" name="Picture 1"/>
          <p:cNvPicPr>
            <a:picLocks noChangeAspect="1"/>
          </p:cNvPicPr>
          <p:nvPr/>
        </p:nvPicPr>
        <p:blipFill>
          <a:blip r:embed="rId2"/>
          <a:stretch>
            <a:fillRect/>
          </a:stretch>
        </p:blipFill>
        <p:spPr>
          <a:xfrm>
            <a:off x="1778923" y="1499764"/>
            <a:ext cx="8561973" cy="4619897"/>
          </a:xfrm>
          <a:prstGeom prst="rect">
            <a:avLst/>
          </a:prstGeom>
        </p:spPr>
      </p:pic>
    </p:spTree>
    <p:extLst>
      <p:ext uri="{BB962C8B-B14F-4D97-AF65-F5344CB8AC3E}">
        <p14:creationId xmlns:p14="http://schemas.microsoft.com/office/powerpoint/2010/main" val="20375860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Summary</a:t>
            </a:r>
            <a:endParaRPr lang="en-GB" dirty="0"/>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3364104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709" y="1234150"/>
            <a:ext cx="4276898" cy="1784835"/>
          </a:xfrm>
          <a:prstGeom prst="rect">
            <a:avLst/>
          </a:prstGeom>
          <a:ln>
            <a:solidFill>
              <a:schemeClr val="accent1"/>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546" y="1768658"/>
            <a:ext cx="4276800" cy="2043085"/>
          </a:xfrm>
          <a:prstGeom prst="rect">
            <a:avLst/>
          </a:prstGeom>
          <a:ln>
            <a:solidFill>
              <a:schemeClr val="accent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2674" y="2336298"/>
            <a:ext cx="4276800" cy="2327529"/>
          </a:xfrm>
          <a:prstGeom prst="rect">
            <a:avLst/>
          </a:prstGeom>
          <a:ln>
            <a:solidFill>
              <a:schemeClr val="accent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6727" y="2823852"/>
            <a:ext cx="4276800" cy="2407615"/>
          </a:xfrm>
          <a:prstGeom prst="rect">
            <a:avLst/>
          </a:prstGeom>
          <a:ln>
            <a:solidFill>
              <a:schemeClr val="accent1"/>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06982" y="3318010"/>
            <a:ext cx="4276800" cy="2386341"/>
          </a:xfrm>
          <a:prstGeom prst="rect">
            <a:avLst/>
          </a:prstGeom>
          <a:ln>
            <a:solidFill>
              <a:schemeClr val="accent1"/>
            </a:solid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11202" y="2938793"/>
            <a:ext cx="4276800" cy="2417258"/>
          </a:xfrm>
          <a:prstGeom prst="rect">
            <a:avLst/>
          </a:prstGeom>
          <a:ln>
            <a:solidFill>
              <a:schemeClr val="accent1"/>
            </a:solid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05421" y="2126567"/>
            <a:ext cx="4276800" cy="2419538"/>
          </a:xfrm>
          <a:prstGeom prst="rect">
            <a:avLst/>
          </a:prstGeom>
          <a:ln>
            <a:solidFill>
              <a:schemeClr val="accent1"/>
            </a:solidFill>
          </a:ln>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97492" y="1196317"/>
            <a:ext cx="4276800" cy="2442844"/>
          </a:xfrm>
          <a:prstGeom prst="rect">
            <a:avLst/>
          </a:prstGeom>
          <a:ln>
            <a:solidFill>
              <a:schemeClr val="accent1"/>
            </a:solidFill>
          </a:ln>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49602" y="525081"/>
            <a:ext cx="4276800" cy="2413712"/>
          </a:xfrm>
          <a:prstGeom prst="rect">
            <a:avLst/>
          </a:prstGeom>
          <a:ln>
            <a:solidFill>
              <a:schemeClr val="accent1"/>
            </a:solidFill>
          </a:ln>
        </p:spPr>
      </p:pic>
    </p:spTree>
    <p:extLst>
      <p:ext uri="{BB962C8B-B14F-4D97-AF65-F5344CB8AC3E}">
        <p14:creationId xmlns:p14="http://schemas.microsoft.com/office/powerpoint/2010/main" val="131251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Q&amp;A</a:t>
            </a:r>
            <a:endParaRPr lang="en-GB" dirty="0"/>
          </a:p>
        </p:txBody>
      </p:sp>
      <p:sp>
        <p:nvSpPr>
          <p:cNvPr id="6" name="Text Placeholder 5"/>
          <p:cNvSpPr>
            <a:spLocks noGrp="1"/>
          </p:cNvSpPr>
          <p:nvPr>
            <p:ph type="body" idx="1"/>
          </p:nvPr>
        </p:nvSpPr>
        <p:spPr/>
        <p:txBody>
          <a:bodyPr/>
          <a:lstStyle/>
          <a:p>
            <a:r>
              <a:rPr lang="en-GB" dirty="0" smtClean="0"/>
              <a:t>Please share your feedback using NDC’s Green, Amber, and </a:t>
            </a:r>
            <a:r>
              <a:rPr lang="en-GB" smtClean="0"/>
              <a:t>Red system.</a:t>
            </a:r>
            <a:endParaRPr lang="en-GB" dirty="0"/>
          </a:p>
        </p:txBody>
      </p:sp>
    </p:spTree>
    <p:extLst>
      <p:ext uri="{BB962C8B-B14F-4D97-AF65-F5344CB8AC3E}">
        <p14:creationId xmlns:p14="http://schemas.microsoft.com/office/powerpoint/2010/main" val="18119093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Failure</a:t>
            </a:r>
            <a:endParaRPr lang="en-GB" dirty="0"/>
          </a:p>
        </p:txBody>
      </p:sp>
      <p:sp>
        <p:nvSpPr>
          <p:cNvPr id="3" name="Content Placeholder 2"/>
          <p:cNvSpPr>
            <a:spLocks noGrp="1"/>
          </p:cNvSpPr>
          <p:nvPr>
            <p:ph sz="half" idx="1"/>
          </p:nvPr>
        </p:nvSpPr>
        <p:spPr/>
        <p:txBody>
          <a:bodyPr/>
          <a:lstStyle/>
          <a:p>
            <a:r>
              <a:rPr lang="en-GB" dirty="0"/>
              <a:t>A </a:t>
            </a:r>
            <a:r>
              <a:rPr lang="en-GB" b="1" dirty="0"/>
              <a:t>failure</a:t>
            </a:r>
            <a:r>
              <a:rPr lang="en-GB" dirty="0"/>
              <a:t> is the deviation from specification of a system that is visible to a human or system observer. </a:t>
            </a:r>
            <a:endParaRPr lang="en-GB" dirty="0" smtClean="0"/>
          </a:p>
          <a:p>
            <a:r>
              <a:rPr lang="en-GB" dirty="0" smtClean="0"/>
              <a:t>An unmitigated error is the cause of a failure.</a:t>
            </a:r>
          </a:p>
        </p:txBody>
      </p:sp>
      <p:pic>
        <p:nvPicPr>
          <p:cNvPr id="5122" name="Picture 2" descr="https://i.ytimg.com/vi/k3WYCi9IlsI/maxresdefaul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5783" y="1690688"/>
            <a:ext cx="5971886" cy="335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055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7632</TotalTime>
  <Words>4524</Words>
  <Application>Microsoft Office PowerPoint</Application>
  <PresentationFormat>Widescreen</PresentationFormat>
  <Paragraphs>346</Paragraphs>
  <Slides>85</Slides>
  <Notes>33</Notes>
  <HiddenSlides>7</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85</vt:i4>
      </vt:variant>
    </vt:vector>
  </HeadingPairs>
  <TitlesOfParts>
    <vt:vector size="89" baseType="lpstr">
      <vt:lpstr>Arial</vt:lpstr>
      <vt:lpstr>Calibri</vt:lpstr>
      <vt:lpstr>Calibri Light</vt:lpstr>
      <vt:lpstr>Office Theme</vt:lpstr>
      <vt:lpstr>Safe At Any Speed</vt:lpstr>
      <vt:lpstr>Who are you?</vt:lpstr>
      <vt:lpstr>PowerPoint Presentation</vt:lpstr>
      <vt:lpstr>Agenda</vt:lpstr>
      <vt:lpstr>What is Availability?</vt:lpstr>
      <vt:lpstr>Faults</vt:lpstr>
      <vt:lpstr>Error</vt:lpstr>
      <vt:lpstr>Dormant Fault</vt:lpstr>
      <vt:lpstr>Failure</vt:lpstr>
      <vt:lpstr>Availability</vt:lpstr>
      <vt:lpstr>PowerPoint Presentation</vt:lpstr>
      <vt:lpstr>Availability Tactics</vt:lpstr>
      <vt:lpstr>PowerPoint Presentation</vt:lpstr>
      <vt:lpstr>Fault Prevention</vt:lpstr>
      <vt:lpstr>Preventing Stealth-Mode Faults</vt:lpstr>
      <vt:lpstr>PowerPoint Presentation</vt:lpstr>
      <vt:lpstr>Fault Detection</vt:lpstr>
      <vt:lpstr>Application Performance Management</vt:lpstr>
      <vt:lpstr>Fault Recovery</vt:lpstr>
      <vt:lpstr>Cascade Failure</vt:lpstr>
      <vt:lpstr>United Airlines Flight 232</vt:lpstr>
      <vt:lpstr>PowerPoint Presentation</vt:lpstr>
      <vt:lpstr>Sioux City Air Crash</vt:lpstr>
      <vt:lpstr>Fault Recovery</vt:lpstr>
      <vt:lpstr>Timeouts</vt:lpstr>
      <vt:lpstr>PowerPoint Presentation</vt:lpstr>
      <vt:lpstr>PowerPoint Presentation</vt:lpstr>
      <vt:lpstr>PowerPoint Presentation</vt:lpstr>
      <vt:lpstr>PowerPoint Presentation</vt:lpstr>
      <vt:lpstr>PowerPoint Presentation</vt:lpstr>
      <vt:lpstr>PowerPoint Presentation</vt:lpstr>
      <vt:lpstr>The Timeout Pattern</vt:lpstr>
      <vt:lpstr>Retry</vt:lpstr>
      <vt:lpstr>PowerPoint Presentation</vt:lpstr>
      <vt:lpstr>PowerPoint Presentation</vt:lpstr>
      <vt:lpstr>PowerPoint Presentation</vt:lpstr>
      <vt:lpstr>PowerPoint Presentation</vt:lpstr>
      <vt:lpstr>PowerPoint Presentation</vt:lpstr>
      <vt:lpstr>The Retry Pattern</vt:lpstr>
      <vt:lpstr>Circuit Breaker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Circuit-Breaker Pattern</vt:lpstr>
      <vt:lpstr>Throttling</vt:lpstr>
      <vt:lpstr>PowerPoint Presentation</vt:lpstr>
      <vt:lpstr>PowerPoint Presentation</vt:lpstr>
      <vt:lpstr>PowerPoint Presentation</vt:lpstr>
      <vt:lpstr>PowerPoint Presentation</vt:lpstr>
      <vt:lpstr>PowerPoint Presentation</vt:lpstr>
      <vt:lpstr>PowerPoint Presentation</vt:lpstr>
      <vt:lpstr>Throttling Pattern</vt:lpstr>
      <vt:lpstr>Decoupled Invocation </vt:lpstr>
      <vt:lpstr>PowerPoint Presentation</vt:lpstr>
      <vt:lpstr>PowerPoint Presentation</vt:lpstr>
      <vt:lpstr>PowerPoint Presentation</vt:lpstr>
      <vt:lpstr>PowerPoint Presentation</vt:lpstr>
      <vt:lpstr>PowerPoint Presentation</vt:lpstr>
      <vt:lpstr>PowerPoint Presentation</vt:lpstr>
      <vt:lpstr>Decoupled Invocation Pattern</vt:lpstr>
      <vt:lpstr>Competing Consumers</vt:lpstr>
      <vt:lpstr>Competing Consumers Pattern</vt:lpstr>
      <vt:lpstr>PowerPoint Presentation</vt:lpstr>
      <vt:lpstr>PowerPoint Presentation</vt:lpstr>
      <vt:lpstr>PowerPoint Presentation</vt:lpstr>
      <vt:lpstr>PowerPoint Presentation</vt:lpstr>
      <vt:lpstr>Parallel Pipelines Pattern</vt:lpstr>
      <vt:lpstr>Parallel Pipelines</vt:lpstr>
      <vt:lpstr>PowerPoint Presentation</vt:lpstr>
      <vt:lpstr>PowerPoint Presentation</vt:lpstr>
      <vt:lpstr>PowerPoint Presentation</vt:lpstr>
      <vt:lpstr>PowerPoint Presentation</vt:lpstr>
      <vt:lpstr>Parallel Pipelines Pattern</vt:lpstr>
      <vt:lpstr>Further Reading</vt:lpstr>
      <vt:lpstr>Release It!</vt:lpstr>
      <vt:lpstr>SOA Patterns</vt:lpstr>
      <vt:lpstr>Brighter</vt:lpstr>
      <vt:lpstr>Summary</vt:lpstr>
      <vt:lpstr>PowerPoint Presentation</vt:lpstr>
      <vt:lpstr>Q&amp;A</vt:lpstr>
    </vt:vector>
  </TitlesOfParts>
  <Company>Huddle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193</cp:revision>
  <dcterms:created xsi:type="dcterms:W3CDTF">2016-03-05T16:27:43Z</dcterms:created>
  <dcterms:modified xsi:type="dcterms:W3CDTF">2016-06-09T08:49:18Z</dcterms:modified>
</cp:coreProperties>
</file>